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5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1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87" r:id="rId2"/>
    <p:sldId id="288" r:id="rId3"/>
    <p:sldId id="289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B293"/>
    <a:srgbClr val="2AFFC9"/>
    <a:srgbClr val="6366E3"/>
    <a:srgbClr val="5394E3"/>
    <a:srgbClr val="598DE3"/>
    <a:srgbClr val="63A6E3"/>
    <a:srgbClr val="32A7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87" d="100"/>
          <a:sy n="87" d="100"/>
        </p:scale>
        <p:origin x="-1464" y="-192"/>
      </p:cViewPr>
      <p:guideLst>
        <p:guide orient="horz" pos="2160"/>
        <p:guide pos="2880"/>
      </p:guideLst>
    </p:cSldViewPr>
  </p:slideViewPr>
  <p:outlineViewPr>
    <p:cViewPr>
      <p:scale>
        <a:sx n="72" d="100"/>
        <a:sy n="72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240"/>
    </p:cViewPr>
  </p:sorterViewPr>
  <p:notesViewPr>
    <p:cSldViewPr>
      <p:cViewPr>
        <p:scale>
          <a:sx n="200" d="100"/>
          <a:sy n="200" d="100"/>
        </p:scale>
        <p:origin x="-88" y="614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8707A85-C75C-4F55-B192-241C478CBA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7253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18045B8-7725-49ED-8896-12536C509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858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7" charset="0"/>
        <a:ea typeface="ＭＳ Ｐゴシック" pitchFamily="-107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892B6-5E51-492C-965F-BB8E02286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651930-80BC-4CC0-B7D8-64E5922DD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9AEBB86-F3E6-47FA-BF5D-CFC90BEAA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2800">
          <a:solidFill>
            <a:srgbClr val="5394E3"/>
          </a:solidFill>
          <a:latin typeface="Verdana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Documents and Settings\Janice\Local Settings\Temporary Internet Files\Content.IE5\BVI7R3W8\MC9002312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404665"/>
            <a:ext cx="3240360" cy="1656183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3006507" y="3198168"/>
            <a:ext cx="3130985" cy="230832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Communication </a:t>
            </a:r>
            <a:r>
              <a:rPr lang="en-GB" dirty="0" smtClean="0"/>
              <a:t>Skills</a:t>
            </a:r>
          </a:p>
          <a:p>
            <a:endParaRPr lang="en-GB" dirty="0"/>
          </a:p>
          <a:p>
            <a:pPr algn="ctr"/>
            <a:r>
              <a:rPr lang="en-GB" dirty="0"/>
              <a:t>Or, </a:t>
            </a:r>
          </a:p>
          <a:p>
            <a:pPr algn="ctr"/>
            <a:r>
              <a:rPr lang="en-GB" dirty="0"/>
              <a:t>Have you heard what</a:t>
            </a:r>
          </a:p>
          <a:p>
            <a:pPr algn="ctr"/>
            <a:r>
              <a:rPr lang="en-GB" dirty="0"/>
              <a:t> I think I’ve said?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8719"/>
            <a:ext cx="7772400" cy="648073"/>
          </a:xfrm>
        </p:spPr>
        <p:txBody>
          <a:bodyPr/>
          <a:lstStyle/>
          <a:p>
            <a:r>
              <a:rPr lang="en-GB" dirty="0">
                <a:latin typeface="Arial" charset="0"/>
                <a:cs typeface="Times New Roman" pitchFamily="18" charset="0"/>
              </a:rPr>
              <a:t>Learning Cycle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8840"/>
            <a:ext cx="6400800" cy="3649960"/>
          </a:xfrm>
        </p:spPr>
        <p:txBody>
          <a:bodyPr/>
          <a:lstStyle/>
          <a:p>
            <a:r>
              <a:rPr lang="en-GB" dirty="0">
                <a:solidFill>
                  <a:prstClr val="white"/>
                </a:solidFill>
                <a:latin typeface="Arial" charset="0"/>
              </a:rPr>
              <a:t>Having an Experience</a:t>
            </a:r>
          </a:p>
          <a:p>
            <a:r>
              <a:rPr lang="en-GB" dirty="0">
                <a:solidFill>
                  <a:prstClr val="white"/>
                </a:solidFill>
                <a:latin typeface="Arial" charset="0"/>
              </a:rPr>
              <a:t>Having an Experience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628800"/>
            <a:ext cx="8928991" cy="4536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4063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1804" y="116632"/>
            <a:ext cx="7772400" cy="1470025"/>
          </a:xfrm>
        </p:spPr>
        <p:txBody>
          <a:bodyPr/>
          <a:lstStyle/>
          <a:p>
            <a:pPr eaLnBrk="1" fontAlgn="auto" hangingPunct="1">
              <a:spcBef>
                <a:spcPct val="50000"/>
              </a:spcBef>
              <a:spcAft>
                <a:spcPts val="0"/>
              </a:spcAft>
            </a:pPr>
            <a:r>
              <a:rPr lang="en-GB" b="1" dirty="0" smtClean="0">
                <a:solidFill>
                  <a:schemeClr val="tx1"/>
                </a:solidFill>
                <a:latin typeface="Arial" charset="0"/>
              </a:rPr>
              <a:t>Spiral of understanding skills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700808"/>
            <a:ext cx="8856984" cy="448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26934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52737"/>
            <a:ext cx="7772400" cy="1224135"/>
          </a:xfrm>
        </p:spPr>
        <p:txBody>
          <a:bodyPr/>
          <a:lstStyle/>
          <a:p>
            <a:r>
              <a:rPr lang="en-GB" dirty="0"/>
              <a:t>What is Effective Communication?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64904"/>
            <a:ext cx="6400800" cy="3073896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2051720" y="2276872"/>
            <a:ext cx="5112568" cy="3126475"/>
            <a:chOff x="1584" y="1488"/>
            <a:chExt cx="2171" cy="1579"/>
          </a:xfrm>
        </p:grpSpPr>
        <p:grpSp>
          <p:nvGrpSpPr>
            <p:cNvPr id="5" name="Group 16"/>
            <p:cNvGrpSpPr>
              <a:grpSpLocks/>
            </p:cNvGrpSpPr>
            <p:nvPr/>
          </p:nvGrpSpPr>
          <p:grpSpPr bwMode="auto">
            <a:xfrm>
              <a:off x="2928" y="1488"/>
              <a:ext cx="827" cy="1361"/>
              <a:chOff x="3320" y="1611"/>
              <a:chExt cx="827" cy="1361"/>
            </a:xfrm>
          </p:grpSpPr>
          <p:grpSp>
            <p:nvGrpSpPr>
              <p:cNvPr id="18" name="Group 24"/>
              <p:cNvGrpSpPr>
                <a:grpSpLocks/>
              </p:cNvGrpSpPr>
              <p:nvPr/>
            </p:nvGrpSpPr>
            <p:grpSpPr bwMode="auto">
              <a:xfrm>
                <a:off x="3622" y="1611"/>
                <a:ext cx="525" cy="744"/>
                <a:chOff x="3622" y="1611"/>
                <a:chExt cx="525" cy="744"/>
              </a:xfrm>
            </p:grpSpPr>
            <p:sp>
              <p:nvSpPr>
                <p:cNvPr id="26" name="Freeform 26"/>
                <p:cNvSpPr>
                  <a:spLocks/>
                </p:cNvSpPr>
                <p:nvPr/>
              </p:nvSpPr>
              <p:spPr bwMode="auto">
                <a:xfrm>
                  <a:off x="3968" y="2086"/>
                  <a:ext cx="179" cy="269"/>
                </a:xfrm>
                <a:custGeom>
                  <a:avLst/>
                  <a:gdLst/>
                  <a:ahLst/>
                  <a:cxnLst>
                    <a:cxn ang="0">
                      <a:pos x="36" y="26"/>
                    </a:cxn>
                    <a:cxn ang="0">
                      <a:pos x="55" y="73"/>
                    </a:cxn>
                    <a:cxn ang="0">
                      <a:pos x="85" y="113"/>
                    </a:cxn>
                    <a:cxn ang="0">
                      <a:pos x="104" y="149"/>
                    </a:cxn>
                    <a:cxn ang="0">
                      <a:pos x="131" y="177"/>
                    </a:cxn>
                    <a:cxn ang="0">
                      <a:pos x="146" y="146"/>
                    </a:cxn>
                    <a:cxn ang="0">
                      <a:pos x="156" y="113"/>
                    </a:cxn>
                    <a:cxn ang="0">
                      <a:pos x="149" y="68"/>
                    </a:cxn>
                    <a:cxn ang="0">
                      <a:pos x="141" y="43"/>
                    </a:cxn>
                    <a:cxn ang="0">
                      <a:pos x="126" y="23"/>
                    </a:cxn>
                    <a:cxn ang="0">
                      <a:pos x="94" y="12"/>
                    </a:cxn>
                    <a:cxn ang="0">
                      <a:pos x="61" y="12"/>
                    </a:cxn>
                    <a:cxn ang="0">
                      <a:pos x="50" y="10"/>
                    </a:cxn>
                    <a:cxn ang="0">
                      <a:pos x="70" y="0"/>
                    </a:cxn>
                    <a:cxn ang="0">
                      <a:pos x="114" y="2"/>
                    </a:cxn>
                    <a:cxn ang="0">
                      <a:pos x="141" y="16"/>
                    </a:cxn>
                    <a:cxn ang="0">
                      <a:pos x="164" y="36"/>
                    </a:cxn>
                    <a:cxn ang="0">
                      <a:pos x="179" y="83"/>
                    </a:cxn>
                    <a:cxn ang="0">
                      <a:pos x="179" y="118"/>
                    </a:cxn>
                    <a:cxn ang="0">
                      <a:pos x="169" y="161"/>
                    </a:cxn>
                    <a:cxn ang="0">
                      <a:pos x="144" y="193"/>
                    </a:cxn>
                    <a:cxn ang="0">
                      <a:pos x="151" y="208"/>
                    </a:cxn>
                    <a:cxn ang="0">
                      <a:pos x="174" y="219"/>
                    </a:cxn>
                    <a:cxn ang="0">
                      <a:pos x="174" y="248"/>
                    </a:cxn>
                    <a:cxn ang="0">
                      <a:pos x="146" y="269"/>
                    </a:cxn>
                    <a:cxn ang="0">
                      <a:pos x="119" y="264"/>
                    </a:cxn>
                    <a:cxn ang="0">
                      <a:pos x="106" y="233"/>
                    </a:cxn>
                    <a:cxn ang="0">
                      <a:pos x="106" y="213"/>
                    </a:cxn>
                    <a:cxn ang="0">
                      <a:pos x="76" y="156"/>
                    </a:cxn>
                    <a:cxn ang="0">
                      <a:pos x="35" y="92"/>
                    </a:cxn>
                    <a:cxn ang="0">
                      <a:pos x="0" y="38"/>
                    </a:cxn>
                    <a:cxn ang="0">
                      <a:pos x="36" y="26"/>
                    </a:cxn>
                  </a:cxnLst>
                  <a:rect l="0" t="0" r="r" b="b"/>
                  <a:pathLst>
                    <a:path w="179" h="269">
                      <a:moveTo>
                        <a:pt x="36" y="26"/>
                      </a:moveTo>
                      <a:lnTo>
                        <a:pt x="55" y="73"/>
                      </a:lnTo>
                      <a:lnTo>
                        <a:pt x="85" y="113"/>
                      </a:lnTo>
                      <a:lnTo>
                        <a:pt x="104" y="149"/>
                      </a:lnTo>
                      <a:lnTo>
                        <a:pt x="131" y="177"/>
                      </a:lnTo>
                      <a:lnTo>
                        <a:pt x="146" y="146"/>
                      </a:lnTo>
                      <a:lnTo>
                        <a:pt x="156" y="113"/>
                      </a:lnTo>
                      <a:lnTo>
                        <a:pt x="149" y="68"/>
                      </a:lnTo>
                      <a:lnTo>
                        <a:pt x="141" y="43"/>
                      </a:lnTo>
                      <a:lnTo>
                        <a:pt x="126" y="23"/>
                      </a:lnTo>
                      <a:lnTo>
                        <a:pt x="94" y="12"/>
                      </a:lnTo>
                      <a:lnTo>
                        <a:pt x="61" y="12"/>
                      </a:lnTo>
                      <a:lnTo>
                        <a:pt x="50" y="10"/>
                      </a:lnTo>
                      <a:lnTo>
                        <a:pt x="70" y="0"/>
                      </a:lnTo>
                      <a:lnTo>
                        <a:pt x="114" y="2"/>
                      </a:lnTo>
                      <a:lnTo>
                        <a:pt x="141" y="16"/>
                      </a:lnTo>
                      <a:lnTo>
                        <a:pt x="164" y="36"/>
                      </a:lnTo>
                      <a:lnTo>
                        <a:pt x="179" y="83"/>
                      </a:lnTo>
                      <a:lnTo>
                        <a:pt x="179" y="118"/>
                      </a:lnTo>
                      <a:lnTo>
                        <a:pt x="169" y="161"/>
                      </a:lnTo>
                      <a:lnTo>
                        <a:pt x="144" y="193"/>
                      </a:lnTo>
                      <a:lnTo>
                        <a:pt x="151" y="208"/>
                      </a:lnTo>
                      <a:lnTo>
                        <a:pt x="174" y="219"/>
                      </a:lnTo>
                      <a:lnTo>
                        <a:pt x="174" y="248"/>
                      </a:lnTo>
                      <a:lnTo>
                        <a:pt x="146" y="269"/>
                      </a:lnTo>
                      <a:lnTo>
                        <a:pt x="119" y="264"/>
                      </a:lnTo>
                      <a:lnTo>
                        <a:pt x="106" y="233"/>
                      </a:lnTo>
                      <a:lnTo>
                        <a:pt x="106" y="213"/>
                      </a:lnTo>
                      <a:lnTo>
                        <a:pt x="76" y="156"/>
                      </a:lnTo>
                      <a:lnTo>
                        <a:pt x="35" y="92"/>
                      </a:lnTo>
                      <a:lnTo>
                        <a:pt x="0" y="38"/>
                      </a:lnTo>
                      <a:lnTo>
                        <a:pt x="36" y="2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7" name="Freeform 25"/>
                <p:cNvSpPr>
                  <a:spLocks/>
                </p:cNvSpPr>
                <p:nvPr/>
              </p:nvSpPr>
              <p:spPr bwMode="auto">
                <a:xfrm>
                  <a:off x="3622" y="1611"/>
                  <a:ext cx="389" cy="527"/>
                </a:xfrm>
                <a:custGeom>
                  <a:avLst/>
                  <a:gdLst/>
                  <a:ahLst/>
                  <a:cxnLst>
                    <a:cxn ang="0">
                      <a:pos x="355" y="522"/>
                    </a:cxn>
                    <a:cxn ang="0">
                      <a:pos x="292" y="378"/>
                    </a:cxn>
                    <a:cxn ang="0">
                      <a:pos x="224" y="260"/>
                    </a:cxn>
                    <a:cxn ang="0">
                      <a:pos x="147" y="149"/>
                    </a:cxn>
                    <a:cxn ang="0">
                      <a:pos x="82" y="70"/>
                    </a:cxn>
                    <a:cxn ang="0">
                      <a:pos x="0" y="0"/>
                    </a:cxn>
                    <a:cxn ang="0">
                      <a:pos x="45" y="9"/>
                    </a:cxn>
                    <a:cxn ang="0">
                      <a:pos x="160" y="75"/>
                    </a:cxn>
                    <a:cxn ang="0">
                      <a:pos x="239" y="159"/>
                    </a:cxn>
                    <a:cxn ang="0">
                      <a:pos x="302" y="252"/>
                    </a:cxn>
                    <a:cxn ang="0">
                      <a:pos x="350" y="364"/>
                    </a:cxn>
                    <a:cxn ang="0">
                      <a:pos x="383" y="445"/>
                    </a:cxn>
                    <a:cxn ang="0">
                      <a:pos x="389" y="496"/>
                    </a:cxn>
                    <a:cxn ang="0">
                      <a:pos x="389" y="527"/>
                    </a:cxn>
                    <a:cxn ang="0">
                      <a:pos x="383" y="491"/>
                    </a:cxn>
                    <a:cxn ang="0">
                      <a:pos x="355" y="411"/>
                    </a:cxn>
                    <a:cxn ang="0">
                      <a:pos x="316" y="323"/>
                    </a:cxn>
                    <a:cxn ang="0">
                      <a:pos x="282" y="255"/>
                    </a:cxn>
                    <a:cxn ang="0">
                      <a:pos x="237" y="180"/>
                    </a:cxn>
                    <a:cxn ang="0">
                      <a:pos x="186" y="121"/>
                    </a:cxn>
                    <a:cxn ang="0">
                      <a:pos x="136" y="80"/>
                    </a:cxn>
                    <a:cxn ang="0">
                      <a:pos x="92" y="50"/>
                    </a:cxn>
                    <a:cxn ang="0">
                      <a:pos x="34" y="14"/>
                    </a:cxn>
                    <a:cxn ang="0">
                      <a:pos x="92" y="65"/>
                    </a:cxn>
                    <a:cxn ang="0">
                      <a:pos x="147" y="127"/>
                    </a:cxn>
                    <a:cxn ang="0">
                      <a:pos x="200" y="198"/>
                    </a:cxn>
                    <a:cxn ang="0">
                      <a:pos x="257" y="286"/>
                    </a:cxn>
                    <a:cxn ang="0">
                      <a:pos x="300" y="359"/>
                    </a:cxn>
                    <a:cxn ang="0">
                      <a:pos x="336" y="435"/>
                    </a:cxn>
                    <a:cxn ang="0">
                      <a:pos x="373" y="527"/>
                    </a:cxn>
                    <a:cxn ang="0">
                      <a:pos x="355" y="522"/>
                    </a:cxn>
                  </a:cxnLst>
                  <a:rect l="0" t="0" r="r" b="b"/>
                  <a:pathLst>
                    <a:path w="389" h="527">
                      <a:moveTo>
                        <a:pt x="355" y="522"/>
                      </a:moveTo>
                      <a:lnTo>
                        <a:pt x="292" y="378"/>
                      </a:lnTo>
                      <a:lnTo>
                        <a:pt x="224" y="260"/>
                      </a:lnTo>
                      <a:lnTo>
                        <a:pt x="147" y="149"/>
                      </a:lnTo>
                      <a:lnTo>
                        <a:pt x="82" y="70"/>
                      </a:lnTo>
                      <a:lnTo>
                        <a:pt x="0" y="0"/>
                      </a:lnTo>
                      <a:lnTo>
                        <a:pt x="45" y="9"/>
                      </a:lnTo>
                      <a:lnTo>
                        <a:pt x="160" y="75"/>
                      </a:lnTo>
                      <a:lnTo>
                        <a:pt x="239" y="159"/>
                      </a:lnTo>
                      <a:lnTo>
                        <a:pt x="302" y="252"/>
                      </a:lnTo>
                      <a:lnTo>
                        <a:pt x="350" y="364"/>
                      </a:lnTo>
                      <a:lnTo>
                        <a:pt x="383" y="445"/>
                      </a:lnTo>
                      <a:lnTo>
                        <a:pt x="389" y="496"/>
                      </a:lnTo>
                      <a:lnTo>
                        <a:pt x="389" y="527"/>
                      </a:lnTo>
                      <a:lnTo>
                        <a:pt x="383" y="491"/>
                      </a:lnTo>
                      <a:lnTo>
                        <a:pt x="355" y="411"/>
                      </a:lnTo>
                      <a:lnTo>
                        <a:pt x="316" y="323"/>
                      </a:lnTo>
                      <a:lnTo>
                        <a:pt x="282" y="255"/>
                      </a:lnTo>
                      <a:lnTo>
                        <a:pt x="237" y="180"/>
                      </a:lnTo>
                      <a:lnTo>
                        <a:pt x="186" y="121"/>
                      </a:lnTo>
                      <a:lnTo>
                        <a:pt x="136" y="80"/>
                      </a:lnTo>
                      <a:lnTo>
                        <a:pt x="92" y="50"/>
                      </a:lnTo>
                      <a:lnTo>
                        <a:pt x="34" y="14"/>
                      </a:lnTo>
                      <a:lnTo>
                        <a:pt x="92" y="65"/>
                      </a:lnTo>
                      <a:lnTo>
                        <a:pt x="147" y="127"/>
                      </a:lnTo>
                      <a:lnTo>
                        <a:pt x="200" y="198"/>
                      </a:lnTo>
                      <a:lnTo>
                        <a:pt x="257" y="286"/>
                      </a:lnTo>
                      <a:lnTo>
                        <a:pt x="300" y="359"/>
                      </a:lnTo>
                      <a:lnTo>
                        <a:pt x="336" y="435"/>
                      </a:lnTo>
                      <a:lnTo>
                        <a:pt x="373" y="527"/>
                      </a:lnTo>
                      <a:lnTo>
                        <a:pt x="355" y="52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17"/>
              <p:cNvGrpSpPr>
                <a:grpSpLocks/>
              </p:cNvGrpSpPr>
              <p:nvPr/>
            </p:nvGrpSpPr>
            <p:grpSpPr bwMode="auto">
              <a:xfrm>
                <a:off x="3320" y="1808"/>
                <a:ext cx="760" cy="1164"/>
                <a:chOff x="3320" y="1808"/>
                <a:chExt cx="760" cy="1164"/>
              </a:xfrm>
            </p:grpSpPr>
            <p:sp>
              <p:nvSpPr>
                <p:cNvPr id="20" name="Freeform 23"/>
                <p:cNvSpPr>
                  <a:spLocks/>
                </p:cNvSpPr>
                <p:nvPr/>
              </p:nvSpPr>
              <p:spPr bwMode="auto">
                <a:xfrm>
                  <a:off x="3320" y="1808"/>
                  <a:ext cx="360" cy="256"/>
                </a:xfrm>
                <a:custGeom>
                  <a:avLst/>
                  <a:gdLst/>
                  <a:ahLst/>
                  <a:cxnLst>
                    <a:cxn ang="0">
                      <a:pos x="172" y="161"/>
                    </a:cxn>
                    <a:cxn ang="0">
                      <a:pos x="156" y="137"/>
                    </a:cxn>
                    <a:cxn ang="0">
                      <a:pos x="146" y="99"/>
                    </a:cxn>
                    <a:cxn ang="0">
                      <a:pos x="146" y="59"/>
                    </a:cxn>
                    <a:cxn ang="0">
                      <a:pos x="161" y="28"/>
                    </a:cxn>
                    <a:cxn ang="0">
                      <a:pos x="191" y="7"/>
                    </a:cxn>
                    <a:cxn ang="0">
                      <a:pos x="234" y="0"/>
                    </a:cxn>
                    <a:cxn ang="0">
                      <a:pos x="274" y="10"/>
                    </a:cxn>
                    <a:cxn ang="0">
                      <a:pos x="303" y="31"/>
                    </a:cxn>
                    <a:cxn ang="0">
                      <a:pos x="332" y="69"/>
                    </a:cxn>
                    <a:cxn ang="0">
                      <a:pos x="350" y="106"/>
                    </a:cxn>
                    <a:cxn ang="0">
                      <a:pos x="357" y="147"/>
                    </a:cxn>
                    <a:cxn ang="0">
                      <a:pos x="360" y="187"/>
                    </a:cxn>
                    <a:cxn ang="0">
                      <a:pos x="355" y="213"/>
                    </a:cxn>
                    <a:cxn ang="0">
                      <a:pos x="341" y="240"/>
                    </a:cxn>
                    <a:cxn ang="0">
                      <a:pos x="316" y="254"/>
                    </a:cxn>
                    <a:cxn ang="0">
                      <a:pos x="287" y="256"/>
                    </a:cxn>
                    <a:cxn ang="0">
                      <a:pos x="245" y="254"/>
                    </a:cxn>
                    <a:cxn ang="0">
                      <a:pos x="209" y="239"/>
                    </a:cxn>
                    <a:cxn ang="0">
                      <a:pos x="185" y="208"/>
                    </a:cxn>
                    <a:cxn ang="0">
                      <a:pos x="167" y="189"/>
                    </a:cxn>
                    <a:cxn ang="0">
                      <a:pos x="133" y="182"/>
                    </a:cxn>
                    <a:cxn ang="0">
                      <a:pos x="88" y="183"/>
                    </a:cxn>
                    <a:cxn ang="0">
                      <a:pos x="60" y="189"/>
                    </a:cxn>
                    <a:cxn ang="0">
                      <a:pos x="41" y="199"/>
                    </a:cxn>
                    <a:cxn ang="0">
                      <a:pos x="15" y="197"/>
                    </a:cxn>
                    <a:cxn ang="0">
                      <a:pos x="0" y="182"/>
                    </a:cxn>
                    <a:cxn ang="0">
                      <a:pos x="16" y="163"/>
                    </a:cxn>
                    <a:cxn ang="0">
                      <a:pos x="45" y="161"/>
                    </a:cxn>
                    <a:cxn ang="0">
                      <a:pos x="172" y="161"/>
                    </a:cxn>
                  </a:cxnLst>
                  <a:rect l="0" t="0" r="r" b="b"/>
                  <a:pathLst>
                    <a:path w="360" h="256">
                      <a:moveTo>
                        <a:pt x="172" y="161"/>
                      </a:moveTo>
                      <a:lnTo>
                        <a:pt x="156" y="137"/>
                      </a:lnTo>
                      <a:lnTo>
                        <a:pt x="146" y="99"/>
                      </a:lnTo>
                      <a:lnTo>
                        <a:pt x="146" y="59"/>
                      </a:lnTo>
                      <a:lnTo>
                        <a:pt x="161" y="28"/>
                      </a:lnTo>
                      <a:lnTo>
                        <a:pt x="191" y="7"/>
                      </a:lnTo>
                      <a:lnTo>
                        <a:pt x="234" y="0"/>
                      </a:lnTo>
                      <a:lnTo>
                        <a:pt x="274" y="10"/>
                      </a:lnTo>
                      <a:lnTo>
                        <a:pt x="303" y="31"/>
                      </a:lnTo>
                      <a:lnTo>
                        <a:pt x="332" y="69"/>
                      </a:lnTo>
                      <a:lnTo>
                        <a:pt x="350" y="106"/>
                      </a:lnTo>
                      <a:lnTo>
                        <a:pt x="357" y="147"/>
                      </a:lnTo>
                      <a:lnTo>
                        <a:pt x="360" y="187"/>
                      </a:lnTo>
                      <a:lnTo>
                        <a:pt x="355" y="213"/>
                      </a:lnTo>
                      <a:lnTo>
                        <a:pt x="341" y="240"/>
                      </a:lnTo>
                      <a:lnTo>
                        <a:pt x="316" y="254"/>
                      </a:lnTo>
                      <a:lnTo>
                        <a:pt x="287" y="256"/>
                      </a:lnTo>
                      <a:lnTo>
                        <a:pt x="245" y="254"/>
                      </a:lnTo>
                      <a:lnTo>
                        <a:pt x="209" y="239"/>
                      </a:lnTo>
                      <a:lnTo>
                        <a:pt x="185" y="208"/>
                      </a:lnTo>
                      <a:lnTo>
                        <a:pt x="167" y="189"/>
                      </a:lnTo>
                      <a:lnTo>
                        <a:pt x="133" y="182"/>
                      </a:lnTo>
                      <a:lnTo>
                        <a:pt x="88" y="183"/>
                      </a:lnTo>
                      <a:lnTo>
                        <a:pt x="60" y="189"/>
                      </a:lnTo>
                      <a:lnTo>
                        <a:pt x="41" y="199"/>
                      </a:lnTo>
                      <a:lnTo>
                        <a:pt x="15" y="197"/>
                      </a:lnTo>
                      <a:lnTo>
                        <a:pt x="0" y="182"/>
                      </a:lnTo>
                      <a:lnTo>
                        <a:pt x="16" y="163"/>
                      </a:lnTo>
                      <a:lnTo>
                        <a:pt x="45" y="161"/>
                      </a:lnTo>
                      <a:lnTo>
                        <a:pt x="172" y="16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1" name="Freeform 22"/>
                <p:cNvSpPr>
                  <a:spLocks/>
                </p:cNvSpPr>
                <p:nvPr/>
              </p:nvSpPr>
              <p:spPr bwMode="auto">
                <a:xfrm>
                  <a:off x="3588" y="2093"/>
                  <a:ext cx="214" cy="448"/>
                </a:xfrm>
                <a:custGeom>
                  <a:avLst/>
                  <a:gdLst/>
                  <a:ahLst/>
                  <a:cxnLst>
                    <a:cxn ang="0">
                      <a:pos x="23" y="33"/>
                    </a:cxn>
                    <a:cxn ang="0">
                      <a:pos x="36" y="10"/>
                    </a:cxn>
                    <a:cxn ang="0">
                      <a:pos x="68" y="0"/>
                    </a:cxn>
                    <a:cxn ang="0">
                      <a:pos x="104" y="5"/>
                    </a:cxn>
                    <a:cxn ang="0">
                      <a:pos x="146" y="33"/>
                    </a:cxn>
                    <a:cxn ang="0">
                      <a:pos x="178" y="81"/>
                    </a:cxn>
                    <a:cxn ang="0">
                      <a:pos x="203" y="148"/>
                    </a:cxn>
                    <a:cxn ang="0">
                      <a:pos x="214" y="212"/>
                    </a:cxn>
                    <a:cxn ang="0">
                      <a:pos x="212" y="277"/>
                    </a:cxn>
                    <a:cxn ang="0">
                      <a:pos x="203" y="334"/>
                    </a:cxn>
                    <a:cxn ang="0">
                      <a:pos x="182" y="377"/>
                    </a:cxn>
                    <a:cxn ang="0">
                      <a:pos x="154" y="419"/>
                    </a:cxn>
                    <a:cxn ang="0">
                      <a:pos x="119" y="438"/>
                    </a:cxn>
                    <a:cxn ang="0">
                      <a:pos x="86" y="448"/>
                    </a:cxn>
                    <a:cxn ang="0">
                      <a:pos x="47" y="439"/>
                    </a:cxn>
                    <a:cxn ang="0">
                      <a:pos x="20" y="429"/>
                    </a:cxn>
                    <a:cxn ang="0">
                      <a:pos x="6" y="401"/>
                    </a:cxn>
                    <a:cxn ang="0">
                      <a:pos x="0" y="362"/>
                    </a:cxn>
                    <a:cxn ang="0">
                      <a:pos x="6" y="324"/>
                    </a:cxn>
                    <a:cxn ang="0">
                      <a:pos x="27" y="284"/>
                    </a:cxn>
                    <a:cxn ang="0">
                      <a:pos x="38" y="253"/>
                    </a:cxn>
                    <a:cxn ang="0">
                      <a:pos x="41" y="221"/>
                    </a:cxn>
                    <a:cxn ang="0">
                      <a:pos x="29" y="176"/>
                    </a:cxn>
                    <a:cxn ang="0">
                      <a:pos x="15" y="150"/>
                    </a:cxn>
                    <a:cxn ang="0">
                      <a:pos x="6" y="112"/>
                    </a:cxn>
                    <a:cxn ang="0">
                      <a:pos x="2" y="72"/>
                    </a:cxn>
                    <a:cxn ang="0">
                      <a:pos x="23" y="33"/>
                    </a:cxn>
                  </a:cxnLst>
                  <a:rect l="0" t="0" r="r" b="b"/>
                  <a:pathLst>
                    <a:path w="214" h="448">
                      <a:moveTo>
                        <a:pt x="23" y="33"/>
                      </a:moveTo>
                      <a:lnTo>
                        <a:pt x="36" y="10"/>
                      </a:lnTo>
                      <a:lnTo>
                        <a:pt x="68" y="0"/>
                      </a:lnTo>
                      <a:lnTo>
                        <a:pt x="104" y="5"/>
                      </a:lnTo>
                      <a:lnTo>
                        <a:pt x="146" y="33"/>
                      </a:lnTo>
                      <a:lnTo>
                        <a:pt x="178" y="81"/>
                      </a:lnTo>
                      <a:lnTo>
                        <a:pt x="203" y="148"/>
                      </a:lnTo>
                      <a:lnTo>
                        <a:pt x="214" y="212"/>
                      </a:lnTo>
                      <a:lnTo>
                        <a:pt x="212" y="277"/>
                      </a:lnTo>
                      <a:lnTo>
                        <a:pt x="203" y="334"/>
                      </a:lnTo>
                      <a:lnTo>
                        <a:pt x="182" y="377"/>
                      </a:lnTo>
                      <a:lnTo>
                        <a:pt x="154" y="419"/>
                      </a:lnTo>
                      <a:lnTo>
                        <a:pt x="119" y="438"/>
                      </a:lnTo>
                      <a:lnTo>
                        <a:pt x="86" y="448"/>
                      </a:lnTo>
                      <a:lnTo>
                        <a:pt x="47" y="439"/>
                      </a:lnTo>
                      <a:lnTo>
                        <a:pt x="20" y="429"/>
                      </a:lnTo>
                      <a:lnTo>
                        <a:pt x="6" y="401"/>
                      </a:lnTo>
                      <a:lnTo>
                        <a:pt x="0" y="362"/>
                      </a:lnTo>
                      <a:lnTo>
                        <a:pt x="6" y="324"/>
                      </a:lnTo>
                      <a:lnTo>
                        <a:pt x="27" y="284"/>
                      </a:lnTo>
                      <a:lnTo>
                        <a:pt x="38" y="253"/>
                      </a:lnTo>
                      <a:lnTo>
                        <a:pt x="41" y="221"/>
                      </a:lnTo>
                      <a:lnTo>
                        <a:pt x="29" y="176"/>
                      </a:lnTo>
                      <a:lnTo>
                        <a:pt x="15" y="150"/>
                      </a:lnTo>
                      <a:lnTo>
                        <a:pt x="6" y="112"/>
                      </a:lnTo>
                      <a:lnTo>
                        <a:pt x="2" y="72"/>
                      </a:lnTo>
                      <a:lnTo>
                        <a:pt x="23" y="33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2" name="Freeform 21"/>
                <p:cNvSpPr>
                  <a:spLocks/>
                </p:cNvSpPr>
                <p:nvPr/>
              </p:nvSpPr>
              <p:spPr bwMode="auto">
                <a:xfrm>
                  <a:off x="3683" y="2090"/>
                  <a:ext cx="397" cy="302"/>
                </a:xfrm>
                <a:custGeom>
                  <a:avLst/>
                  <a:gdLst/>
                  <a:ahLst/>
                  <a:cxnLst>
                    <a:cxn ang="0">
                      <a:pos x="0" y="21"/>
                    </a:cxn>
                    <a:cxn ang="0">
                      <a:pos x="16" y="5"/>
                    </a:cxn>
                    <a:cxn ang="0">
                      <a:pos x="36" y="0"/>
                    </a:cxn>
                    <a:cxn ang="0">
                      <a:pos x="69" y="2"/>
                    </a:cxn>
                    <a:cxn ang="0">
                      <a:pos x="116" y="21"/>
                    </a:cxn>
                    <a:cxn ang="0">
                      <a:pos x="150" y="71"/>
                    </a:cxn>
                    <a:cxn ang="0">
                      <a:pos x="181" y="130"/>
                    </a:cxn>
                    <a:cxn ang="0">
                      <a:pos x="208" y="175"/>
                    </a:cxn>
                    <a:cxn ang="0">
                      <a:pos x="237" y="208"/>
                    </a:cxn>
                    <a:cxn ang="0">
                      <a:pos x="266" y="234"/>
                    </a:cxn>
                    <a:cxn ang="0">
                      <a:pos x="286" y="245"/>
                    </a:cxn>
                    <a:cxn ang="0">
                      <a:pos x="310" y="201"/>
                    </a:cxn>
                    <a:cxn ang="0">
                      <a:pos x="321" y="156"/>
                    </a:cxn>
                    <a:cxn ang="0">
                      <a:pos x="324" y="108"/>
                    </a:cxn>
                    <a:cxn ang="0">
                      <a:pos x="321" y="68"/>
                    </a:cxn>
                    <a:cxn ang="0">
                      <a:pos x="336" y="47"/>
                    </a:cxn>
                    <a:cxn ang="0">
                      <a:pos x="350" y="36"/>
                    </a:cxn>
                    <a:cxn ang="0">
                      <a:pos x="379" y="47"/>
                    </a:cxn>
                    <a:cxn ang="0">
                      <a:pos x="394" y="78"/>
                    </a:cxn>
                    <a:cxn ang="0">
                      <a:pos x="397" y="118"/>
                    </a:cxn>
                    <a:cxn ang="0">
                      <a:pos x="389" y="144"/>
                    </a:cxn>
                    <a:cxn ang="0">
                      <a:pos x="350" y="175"/>
                    </a:cxn>
                    <a:cxn ang="0">
                      <a:pos x="331" y="212"/>
                    </a:cxn>
                    <a:cxn ang="0">
                      <a:pos x="315" y="271"/>
                    </a:cxn>
                    <a:cxn ang="0">
                      <a:pos x="300" y="292"/>
                    </a:cxn>
                    <a:cxn ang="0">
                      <a:pos x="281" y="302"/>
                    </a:cxn>
                    <a:cxn ang="0">
                      <a:pos x="266" y="300"/>
                    </a:cxn>
                    <a:cxn ang="0">
                      <a:pos x="252" y="281"/>
                    </a:cxn>
                    <a:cxn ang="0">
                      <a:pos x="215" y="227"/>
                    </a:cxn>
                    <a:cxn ang="0">
                      <a:pos x="179" y="182"/>
                    </a:cxn>
                    <a:cxn ang="0">
                      <a:pos x="140" y="125"/>
                    </a:cxn>
                    <a:cxn ang="0">
                      <a:pos x="97" y="92"/>
                    </a:cxn>
                    <a:cxn ang="0">
                      <a:pos x="68" y="71"/>
                    </a:cxn>
                    <a:cxn ang="0">
                      <a:pos x="36" y="52"/>
                    </a:cxn>
                    <a:cxn ang="0">
                      <a:pos x="10" y="36"/>
                    </a:cxn>
                    <a:cxn ang="0">
                      <a:pos x="0" y="21"/>
                    </a:cxn>
                  </a:cxnLst>
                  <a:rect l="0" t="0" r="r" b="b"/>
                  <a:pathLst>
                    <a:path w="397" h="302">
                      <a:moveTo>
                        <a:pt x="0" y="21"/>
                      </a:moveTo>
                      <a:lnTo>
                        <a:pt x="16" y="5"/>
                      </a:lnTo>
                      <a:lnTo>
                        <a:pt x="36" y="0"/>
                      </a:lnTo>
                      <a:lnTo>
                        <a:pt x="69" y="2"/>
                      </a:lnTo>
                      <a:lnTo>
                        <a:pt x="116" y="21"/>
                      </a:lnTo>
                      <a:lnTo>
                        <a:pt x="150" y="71"/>
                      </a:lnTo>
                      <a:lnTo>
                        <a:pt x="181" y="130"/>
                      </a:lnTo>
                      <a:lnTo>
                        <a:pt x="208" y="175"/>
                      </a:lnTo>
                      <a:lnTo>
                        <a:pt x="237" y="208"/>
                      </a:lnTo>
                      <a:lnTo>
                        <a:pt x="266" y="234"/>
                      </a:lnTo>
                      <a:lnTo>
                        <a:pt x="286" y="245"/>
                      </a:lnTo>
                      <a:lnTo>
                        <a:pt x="310" y="201"/>
                      </a:lnTo>
                      <a:lnTo>
                        <a:pt x="321" y="156"/>
                      </a:lnTo>
                      <a:lnTo>
                        <a:pt x="324" y="108"/>
                      </a:lnTo>
                      <a:lnTo>
                        <a:pt x="321" y="68"/>
                      </a:lnTo>
                      <a:lnTo>
                        <a:pt x="336" y="47"/>
                      </a:lnTo>
                      <a:lnTo>
                        <a:pt x="350" y="36"/>
                      </a:lnTo>
                      <a:lnTo>
                        <a:pt x="379" y="47"/>
                      </a:lnTo>
                      <a:lnTo>
                        <a:pt x="394" y="78"/>
                      </a:lnTo>
                      <a:lnTo>
                        <a:pt x="397" y="118"/>
                      </a:lnTo>
                      <a:lnTo>
                        <a:pt x="389" y="144"/>
                      </a:lnTo>
                      <a:lnTo>
                        <a:pt x="350" y="175"/>
                      </a:lnTo>
                      <a:lnTo>
                        <a:pt x="331" y="212"/>
                      </a:lnTo>
                      <a:lnTo>
                        <a:pt x="315" y="271"/>
                      </a:lnTo>
                      <a:lnTo>
                        <a:pt x="300" y="292"/>
                      </a:lnTo>
                      <a:lnTo>
                        <a:pt x="281" y="302"/>
                      </a:lnTo>
                      <a:lnTo>
                        <a:pt x="266" y="300"/>
                      </a:lnTo>
                      <a:lnTo>
                        <a:pt x="252" y="281"/>
                      </a:lnTo>
                      <a:lnTo>
                        <a:pt x="215" y="227"/>
                      </a:lnTo>
                      <a:lnTo>
                        <a:pt x="179" y="182"/>
                      </a:lnTo>
                      <a:lnTo>
                        <a:pt x="140" y="125"/>
                      </a:lnTo>
                      <a:lnTo>
                        <a:pt x="97" y="92"/>
                      </a:lnTo>
                      <a:lnTo>
                        <a:pt x="68" y="71"/>
                      </a:lnTo>
                      <a:lnTo>
                        <a:pt x="36" y="52"/>
                      </a:lnTo>
                      <a:lnTo>
                        <a:pt x="10" y="36"/>
                      </a:lnTo>
                      <a:lnTo>
                        <a:pt x="0" y="2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3" name="Freeform 20"/>
                <p:cNvSpPr>
                  <a:spLocks/>
                </p:cNvSpPr>
                <p:nvPr/>
              </p:nvSpPr>
              <p:spPr bwMode="auto">
                <a:xfrm>
                  <a:off x="3557" y="2125"/>
                  <a:ext cx="521" cy="256"/>
                </a:xfrm>
                <a:custGeom>
                  <a:avLst/>
                  <a:gdLst/>
                  <a:ahLst/>
                  <a:cxnLst>
                    <a:cxn ang="0">
                      <a:pos x="53" y="57"/>
                    </a:cxn>
                    <a:cxn ang="0">
                      <a:pos x="27" y="40"/>
                    </a:cxn>
                    <a:cxn ang="0">
                      <a:pos x="3" y="61"/>
                    </a:cxn>
                    <a:cxn ang="0">
                      <a:pos x="0" y="94"/>
                    </a:cxn>
                    <a:cxn ang="0">
                      <a:pos x="27" y="131"/>
                    </a:cxn>
                    <a:cxn ang="0">
                      <a:pos x="77" y="162"/>
                    </a:cxn>
                    <a:cxn ang="0">
                      <a:pos x="182" y="233"/>
                    </a:cxn>
                    <a:cxn ang="0">
                      <a:pos x="222" y="256"/>
                    </a:cxn>
                    <a:cxn ang="0">
                      <a:pos x="265" y="240"/>
                    </a:cxn>
                    <a:cxn ang="0">
                      <a:pos x="338" y="193"/>
                    </a:cxn>
                    <a:cxn ang="0">
                      <a:pos x="433" y="131"/>
                    </a:cxn>
                    <a:cxn ang="0">
                      <a:pos x="482" y="108"/>
                    </a:cxn>
                    <a:cxn ang="0">
                      <a:pos x="516" y="94"/>
                    </a:cxn>
                    <a:cxn ang="0">
                      <a:pos x="521" y="52"/>
                    </a:cxn>
                    <a:cxn ang="0">
                      <a:pos x="492" y="0"/>
                    </a:cxn>
                    <a:cxn ang="0">
                      <a:pos x="453" y="5"/>
                    </a:cxn>
                    <a:cxn ang="0">
                      <a:pos x="444" y="35"/>
                    </a:cxn>
                    <a:cxn ang="0">
                      <a:pos x="439" y="73"/>
                    </a:cxn>
                    <a:cxn ang="0">
                      <a:pos x="410" y="110"/>
                    </a:cxn>
                    <a:cxn ang="0">
                      <a:pos x="347" y="145"/>
                    </a:cxn>
                    <a:cxn ang="0">
                      <a:pos x="302" y="172"/>
                    </a:cxn>
                    <a:cxn ang="0">
                      <a:pos x="261" y="192"/>
                    </a:cxn>
                    <a:cxn ang="0">
                      <a:pos x="227" y="197"/>
                    </a:cxn>
                    <a:cxn ang="0">
                      <a:pos x="198" y="186"/>
                    </a:cxn>
                    <a:cxn ang="0">
                      <a:pos x="167" y="176"/>
                    </a:cxn>
                    <a:cxn ang="0">
                      <a:pos x="109" y="141"/>
                    </a:cxn>
                    <a:cxn ang="0">
                      <a:pos x="68" y="92"/>
                    </a:cxn>
                    <a:cxn ang="0">
                      <a:pos x="53" y="57"/>
                    </a:cxn>
                  </a:cxnLst>
                  <a:rect l="0" t="0" r="r" b="b"/>
                  <a:pathLst>
                    <a:path w="521" h="256">
                      <a:moveTo>
                        <a:pt x="53" y="57"/>
                      </a:moveTo>
                      <a:lnTo>
                        <a:pt x="27" y="40"/>
                      </a:lnTo>
                      <a:lnTo>
                        <a:pt x="3" y="61"/>
                      </a:lnTo>
                      <a:lnTo>
                        <a:pt x="0" y="94"/>
                      </a:lnTo>
                      <a:lnTo>
                        <a:pt x="27" y="131"/>
                      </a:lnTo>
                      <a:lnTo>
                        <a:pt x="77" y="162"/>
                      </a:lnTo>
                      <a:lnTo>
                        <a:pt x="182" y="233"/>
                      </a:lnTo>
                      <a:lnTo>
                        <a:pt x="222" y="256"/>
                      </a:lnTo>
                      <a:lnTo>
                        <a:pt x="265" y="240"/>
                      </a:lnTo>
                      <a:lnTo>
                        <a:pt x="338" y="193"/>
                      </a:lnTo>
                      <a:lnTo>
                        <a:pt x="433" y="131"/>
                      </a:lnTo>
                      <a:lnTo>
                        <a:pt x="482" y="108"/>
                      </a:lnTo>
                      <a:lnTo>
                        <a:pt x="516" y="94"/>
                      </a:lnTo>
                      <a:lnTo>
                        <a:pt x="521" y="52"/>
                      </a:lnTo>
                      <a:lnTo>
                        <a:pt x="492" y="0"/>
                      </a:lnTo>
                      <a:lnTo>
                        <a:pt x="453" y="5"/>
                      </a:lnTo>
                      <a:lnTo>
                        <a:pt x="444" y="35"/>
                      </a:lnTo>
                      <a:lnTo>
                        <a:pt x="439" y="73"/>
                      </a:lnTo>
                      <a:lnTo>
                        <a:pt x="410" y="110"/>
                      </a:lnTo>
                      <a:lnTo>
                        <a:pt x="347" y="145"/>
                      </a:lnTo>
                      <a:lnTo>
                        <a:pt x="302" y="172"/>
                      </a:lnTo>
                      <a:lnTo>
                        <a:pt x="261" y="192"/>
                      </a:lnTo>
                      <a:lnTo>
                        <a:pt x="227" y="197"/>
                      </a:lnTo>
                      <a:lnTo>
                        <a:pt x="198" y="186"/>
                      </a:lnTo>
                      <a:lnTo>
                        <a:pt x="167" y="176"/>
                      </a:lnTo>
                      <a:lnTo>
                        <a:pt x="109" y="141"/>
                      </a:lnTo>
                      <a:lnTo>
                        <a:pt x="68" y="92"/>
                      </a:lnTo>
                      <a:lnTo>
                        <a:pt x="53" y="57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4" name="Freeform 19"/>
                <p:cNvSpPr>
                  <a:spLocks/>
                </p:cNvSpPr>
                <p:nvPr/>
              </p:nvSpPr>
              <p:spPr bwMode="auto">
                <a:xfrm>
                  <a:off x="3672" y="2458"/>
                  <a:ext cx="219" cy="514"/>
                </a:xfrm>
                <a:custGeom>
                  <a:avLst/>
                  <a:gdLst/>
                  <a:ahLst/>
                  <a:cxnLst>
                    <a:cxn ang="0">
                      <a:pos x="13" y="0"/>
                    </a:cxn>
                    <a:cxn ang="0">
                      <a:pos x="52" y="5"/>
                    </a:cxn>
                    <a:cxn ang="0">
                      <a:pos x="69" y="22"/>
                    </a:cxn>
                    <a:cxn ang="0">
                      <a:pos x="142" y="103"/>
                    </a:cxn>
                    <a:cxn ang="0">
                      <a:pos x="194" y="175"/>
                    </a:cxn>
                    <a:cxn ang="0">
                      <a:pos x="209" y="206"/>
                    </a:cxn>
                    <a:cxn ang="0">
                      <a:pos x="199" y="238"/>
                    </a:cxn>
                    <a:cxn ang="0">
                      <a:pos x="170" y="305"/>
                    </a:cxn>
                    <a:cxn ang="0">
                      <a:pos x="116" y="380"/>
                    </a:cxn>
                    <a:cxn ang="0">
                      <a:pos x="98" y="418"/>
                    </a:cxn>
                    <a:cxn ang="0">
                      <a:pos x="103" y="433"/>
                    </a:cxn>
                    <a:cxn ang="0">
                      <a:pos x="123" y="439"/>
                    </a:cxn>
                    <a:cxn ang="0">
                      <a:pos x="194" y="457"/>
                    </a:cxn>
                    <a:cxn ang="0">
                      <a:pos x="211" y="463"/>
                    </a:cxn>
                    <a:cxn ang="0">
                      <a:pos x="219" y="475"/>
                    </a:cxn>
                    <a:cxn ang="0">
                      <a:pos x="206" y="493"/>
                    </a:cxn>
                    <a:cxn ang="0">
                      <a:pos x="170" y="514"/>
                    </a:cxn>
                    <a:cxn ang="0">
                      <a:pos x="150" y="509"/>
                    </a:cxn>
                    <a:cxn ang="0">
                      <a:pos x="137" y="493"/>
                    </a:cxn>
                    <a:cxn ang="0">
                      <a:pos x="118" y="478"/>
                    </a:cxn>
                    <a:cxn ang="0">
                      <a:pos x="87" y="464"/>
                    </a:cxn>
                    <a:cxn ang="0">
                      <a:pos x="57" y="464"/>
                    </a:cxn>
                    <a:cxn ang="0">
                      <a:pos x="42" y="454"/>
                    </a:cxn>
                    <a:cxn ang="0">
                      <a:pos x="38" y="444"/>
                    </a:cxn>
                    <a:cxn ang="0">
                      <a:pos x="47" y="413"/>
                    </a:cxn>
                    <a:cxn ang="0">
                      <a:pos x="77" y="387"/>
                    </a:cxn>
                    <a:cxn ang="0">
                      <a:pos x="106" y="346"/>
                    </a:cxn>
                    <a:cxn ang="0">
                      <a:pos x="137" y="290"/>
                    </a:cxn>
                    <a:cxn ang="0">
                      <a:pos x="157" y="228"/>
                    </a:cxn>
                    <a:cxn ang="0">
                      <a:pos x="160" y="197"/>
                    </a:cxn>
                    <a:cxn ang="0">
                      <a:pos x="145" y="171"/>
                    </a:cxn>
                    <a:cxn ang="0">
                      <a:pos x="98" y="125"/>
                    </a:cxn>
                    <a:cxn ang="0">
                      <a:pos x="49" y="94"/>
                    </a:cxn>
                    <a:cxn ang="0">
                      <a:pos x="10" y="63"/>
                    </a:cxn>
                    <a:cxn ang="0">
                      <a:pos x="0" y="38"/>
                    </a:cxn>
                    <a:cxn ang="0">
                      <a:pos x="0" y="17"/>
                    </a:cxn>
                    <a:cxn ang="0">
                      <a:pos x="13" y="0"/>
                    </a:cxn>
                  </a:cxnLst>
                  <a:rect l="0" t="0" r="r" b="b"/>
                  <a:pathLst>
                    <a:path w="219" h="514">
                      <a:moveTo>
                        <a:pt x="13" y="0"/>
                      </a:moveTo>
                      <a:lnTo>
                        <a:pt x="52" y="5"/>
                      </a:lnTo>
                      <a:lnTo>
                        <a:pt x="69" y="22"/>
                      </a:lnTo>
                      <a:lnTo>
                        <a:pt x="142" y="103"/>
                      </a:lnTo>
                      <a:lnTo>
                        <a:pt x="194" y="175"/>
                      </a:lnTo>
                      <a:lnTo>
                        <a:pt x="209" y="206"/>
                      </a:lnTo>
                      <a:lnTo>
                        <a:pt x="199" y="238"/>
                      </a:lnTo>
                      <a:lnTo>
                        <a:pt x="170" y="305"/>
                      </a:lnTo>
                      <a:lnTo>
                        <a:pt x="116" y="380"/>
                      </a:lnTo>
                      <a:lnTo>
                        <a:pt x="98" y="418"/>
                      </a:lnTo>
                      <a:lnTo>
                        <a:pt x="103" y="433"/>
                      </a:lnTo>
                      <a:lnTo>
                        <a:pt x="123" y="439"/>
                      </a:lnTo>
                      <a:lnTo>
                        <a:pt x="194" y="457"/>
                      </a:lnTo>
                      <a:lnTo>
                        <a:pt x="211" y="463"/>
                      </a:lnTo>
                      <a:lnTo>
                        <a:pt x="219" y="475"/>
                      </a:lnTo>
                      <a:lnTo>
                        <a:pt x="206" y="493"/>
                      </a:lnTo>
                      <a:lnTo>
                        <a:pt x="170" y="514"/>
                      </a:lnTo>
                      <a:lnTo>
                        <a:pt x="150" y="509"/>
                      </a:lnTo>
                      <a:lnTo>
                        <a:pt x="137" y="493"/>
                      </a:lnTo>
                      <a:lnTo>
                        <a:pt x="118" y="478"/>
                      </a:lnTo>
                      <a:lnTo>
                        <a:pt x="87" y="464"/>
                      </a:lnTo>
                      <a:lnTo>
                        <a:pt x="57" y="464"/>
                      </a:lnTo>
                      <a:lnTo>
                        <a:pt x="42" y="454"/>
                      </a:lnTo>
                      <a:lnTo>
                        <a:pt x="38" y="444"/>
                      </a:lnTo>
                      <a:lnTo>
                        <a:pt x="47" y="413"/>
                      </a:lnTo>
                      <a:lnTo>
                        <a:pt x="77" y="387"/>
                      </a:lnTo>
                      <a:lnTo>
                        <a:pt x="106" y="346"/>
                      </a:lnTo>
                      <a:lnTo>
                        <a:pt x="137" y="290"/>
                      </a:lnTo>
                      <a:lnTo>
                        <a:pt x="157" y="228"/>
                      </a:lnTo>
                      <a:lnTo>
                        <a:pt x="160" y="197"/>
                      </a:lnTo>
                      <a:lnTo>
                        <a:pt x="145" y="171"/>
                      </a:lnTo>
                      <a:lnTo>
                        <a:pt x="98" y="125"/>
                      </a:lnTo>
                      <a:lnTo>
                        <a:pt x="49" y="94"/>
                      </a:lnTo>
                      <a:lnTo>
                        <a:pt x="10" y="63"/>
                      </a:lnTo>
                      <a:lnTo>
                        <a:pt x="0" y="38"/>
                      </a:lnTo>
                      <a:lnTo>
                        <a:pt x="0" y="17"/>
                      </a:lnTo>
                      <a:lnTo>
                        <a:pt x="13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25" name="Freeform 18"/>
                <p:cNvSpPr>
                  <a:spLocks/>
                </p:cNvSpPr>
                <p:nvPr/>
              </p:nvSpPr>
              <p:spPr bwMode="auto">
                <a:xfrm>
                  <a:off x="3499" y="2459"/>
                  <a:ext cx="185" cy="494"/>
                </a:xfrm>
                <a:custGeom>
                  <a:avLst/>
                  <a:gdLst/>
                  <a:ahLst/>
                  <a:cxnLst>
                    <a:cxn ang="0">
                      <a:pos x="65" y="72"/>
                    </a:cxn>
                    <a:cxn ang="0">
                      <a:pos x="120" y="9"/>
                    </a:cxn>
                    <a:cxn ang="0">
                      <a:pos x="150" y="0"/>
                    </a:cxn>
                    <a:cxn ang="0">
                      <a:pos x="185" y="19"/>
                    </a:cxn>
                    <a:cxn ang="0">
                      <a:pos x="172" y="45"/>
                    </a:cxn>
                    <a:cxn ang="0">
                      <a:pos x="152" y="60"/>
                    </a:cxn>
                    <a:cxn ang="0">
                      <a:pos x="107" y="93"/>
                    </a:cxn>
                    <a:cxn ang="0">
                      <a:pos x="67" y="137"/>
                    </a:cxn>
                    <a:cxn ang="0">
                      <a:pos x="42" y="180"/>
                    </a:cxn>
                    <a:cxn ang="0">
                      <a:pos x="45" y="201"/>
                    </a:cxn>
                    <a:cxn ang="0">
                      <a:pos x="72" y="268"/>
                    </a:cxn>
                    <a:cxn ang="0">
                      <a:pos x="122" y="353"/>
                    </a:cxn>
                    <a:cxn ang="0">
                      <a:pos x="162" y="410"/>
                    </a:cxn>
                    <a:cxn ang="0">
                      <a:pos x="172" y="431"/>
                    </a:cxn>
                    <a:cxn ang="0">
                      <a:pos x="177" y="451"/>
                    </a:cxn>
                    <a:cxn ang="0">
                      <a:pos x="152" y="467"/>
                    </a:cxn>
                    <a:cxn ang="0">
                      <a:pos x="125" y="461"/>
                    </a:cxn>
                    <a:cxn ang="0">
                      <a:pos x="87" y="467"/>
                    </a:cxn>
                    <a:cxn ang="0">
                      <a:pos x="40" y="494"/>
                    </a:cxn>
                    <a:cxn ang="0">
                      <a:pos x="20" y="489"/>
                    </a:cxn>
                    <a:cxn ang="0">
                      <a:pos x="10" y="467"/>
                    </a:cxn>
                    <a:cxn ang="0">
                      <a:pos x="20" y="441"/>
                    </a:cxn>
                    <a:cxn ang="0">
                      <a:pos x="50" y="436"/>
                    </a:cxn>
                    <a:cxn ang="0">
                      <a:pos x="102" y="432"/>
                    </a:cxn>
                    <a:cxn ang="0">
                      <a:pos x="132" y="427"/>
                    </a:cxn>
                    <a:cxn ang="0">
                      <a:pos x="132" y="410"/>
                    </a:cxn>
                    <a:cxn ang="0">
                      <a:pos x="110" y="371"/>
                    </a:cxn>
                    <a:cxn ang="0">
                      <a:pos x="72" y="319"/>
                    </a:cxn>
                    <a:cxn ang="0">
                      <a:pos x="30" y="261"/>
                    </a:cxn>
                    <a:cxn ang="0">
                      <a:pos x="10" y="214"/>
                    </a:cxn>
                    <a:cxn ang="0">
                      <a:pos x="0" y="170"/>
                    </a:cxn>
                    <a:cxn ang="0">
                      <a:pos x="5" y="142"/>
                    </a:cxn>
                    <a:cxn ang="0">
                      <a:pos x="22" y="117"/>
                    </a:cxn>
                    <a:cxn ang="0">
                      <a:pos x="65" y="72"/>
                    </a:cxn>
                  </a:cxnLst>
                  <a:rect l="0" t="0" r="r" b="b"/>
                  <a:pathLst>
                    <a:path w="185" h="494">
                      <a:moveTo>
                        <a:pt x="65" y="72"/>
                      </a:moveTo>
                      <a:lnTo>
                        <a:pt x="120" y="9"/>
                      </a:lnTo>
                      <a:lnTo>
                        <a:pt x="150" y="0"/>
                      </a:lnTo>
                      <a:lnTo>
                        <a:pt x="185" y="19"/>
                      </a:lnTo>
                      <a:lnTo>
                        <a:pt x="172" y="45"/>
                      </a:lnTo>
                      <a:lnTo>
                        <a:pt x="152" y="60"/>
                      </a:lnTo>
                      <a:lnTo>
                        <a:pt x="107" y="93"/>
                      </a:lnTo>
                      <a:lnTo>
                        <a:pt x="67" y="137"/>
                      </a:lnTo>
                      <a:lnTo>
                        <a:pt x="42" y="180"/>
                      </a:lnTo>
                      <a:lnTo>
                        <a:pt x="45" y="201"/>
                      </a:lnTo>
                      <a:lnTo>
                        <a:pt x="72" y="268"/>
                      </a:lnTo>
                      <a:lnTo>
                        <a:pt x="122" y="353"/>
                      </a:lnTo>
                      <a:lnTo>
                        <a:pt x="162" y="410"/>
                      </a:lnTo>
                      <a:lnTo>
                        <a:pt x="172" y="431"/>
                      </a:lnTo>
                      <a:lnTo>
                        <a:pt x="177" y="451"/>
                      </a:lnTo>
                      <a:lnTo>
                        <a:pt x="152" y="467"/>
                      </a:lnTo>
                      <a:lnTo>
                        <a:pt x="125" y="461"/>
                      </a:lnTo>
                      <a:lnTo>
                        <a:pt x="87" y="467"/>
                      </a:lnTo>
                      <a:lnTo>
                        <a:pt x="40" y="494"/>
                      </a:lnTo>
                      <a:lnTo>
                        <a:pt x="20" y="489"/>
                      </a:lnTo>
                      <a:lnTo>
                        <a:pt x="10" y="467"/>
                      </a:lnTo>
                      <a:lnTo>
                        <a:pt x="20" y="441"/>
                      </a:lnTo>
                      <a:lnTo>
                        <a:pt x="50" y="436"/>
                      </a:lnTo>
                      <a:lnTo>
                        <a:pt x="102" y="432"/>
                      </a:lnTo>
                      <a:lnTo>
                        <a:pt x="132" y="427"/>
                      </a:lnTo>
                      <a:lnTo>
                        <a:pt x="132" y="410"/>
                      </a:lnTo>
                      <a:lnTo>
                        <a:pt x="110" y="371"/>
                      </a:lnTo>
                      <a:lnTo>
                        <a:pt x="72" y="319"/>
                      </a:lnTo>
                      <a:lnTo>
                        <a:pt x="30" y="261"/>
                      </a:lnTo>
                      <a:lnTo>
                        <a:pt x="10" y="214"/>
                      </a:lnTo>
                      <a:lnTo>
                        <a:pt x="0" y="170"/>
                      </a:lnTo>
                      <a:lnTo>
                        <a:pt x="5" y="142"/>
                      </a:lnTo>
                      <a:lnTo>
                        <a:pt x="22" y="117"/>
                      </a:lnTo>
                      <a:lnTo>
                        <a:pt x="65" y="72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1584" y="1488"/>
              <a:ext cx="725" cy="1579"/>
              <a:chOff x="1615" y="1351"/>
              <a:chExt cx="725" cy="1579"/>
            </a:xfrm>
          </p:grpSpPr>
          <p:grpSp>
            <p:nvGrpSpPr>
              <p:cNvPr id="7" name="Group 9"/>
              <p:cNvGrpSpPr>
                <a:grpSpLocks/>
              </p:cNvGrpSpPr>
              <p:nvPr/>
            </p:nvGrpSpPr>
            <p:grpSpPr bwMode="auto">
              <a:xfrm>
                <a:off x="1634" y="1739"/>
                <a:ext cx="706" cy="1191"/>
                <a:chOff x="1634" y="1739"/>
                <a:chExt cx="706" cy="1191"/>
              </a:xfrm>
            </p:grpSpPr>
            <p:sp>
              <p:nvSpPr>
                <p:cNvPr id="12" name="Freeform 15"/>
                <p:cNvSpPr>
                  <a:spLocks/>
                </p:cNvSpPr>
                <p:nvPr/>
              </p:nvSpPr>
              <p:spPr bwMode="auto">
                <a:xfrm>
                  <a:off x="2047" y="1739"/>
                  <a:ext cx="293" cy="270"/>
                </a:xfrm>
                <a:custGeom>
                  <a:avLst/>
                  <a:gdLst/>
                  <a:ahLst/>
                  <a:cxnLst>
                    <a:cxn ang="0">
                      <a:pos x="192" y="186"/>
                    </a:cxn>
                    <a:cxn ang="0">
                      <a:pos x="214" y="125"/>
                    </a:cxn>
                    <a:cxn ang="0">
                      <a:pos x="216" y="86"/>
                    </a:cxn>
                    <a:cxn ang="0">
                      <a:pos x="210" y="51"/>
                    </a:cxn>
                    <a:cxn ang="0">
                      <a:pos x="199" y="27"/>
                    </a:cxn>
                    <a:cxn ang="0">
                      <a:pos x="177" y="8"/>
                    </a:cxn>
                    <a:cxn ang="0">
                      <a:pos x="144" y="0"/>
                    </a:cxn>
                    <a:cxn ang="0">
                      <a:pos x="114" y="2"/>
                    </a:cxn>
                    <a:cxn ang="0">
                      <a:pos x="87" y="12"/>
                    </a:cxn>
                    <a:cxn ang="0">
                      <a:pos x="61" y="33"/>
                    </a:cxn>
                    <a:cxn ang="0">
                      <a:pos x="39" y="57"/>
                    </a:cxn>
                    <a:cxn ang="0">
                      <a:pos x="15" y="104"/>
                    </a:cxn>
                    <a:cxn ang="0">
                      <a:pos x="0" y="143"/>
                    </a:cxn>
                    <a:cxn ang="0">
                      <a:pos x="0" y="186"/>
                    </a:cxn>
                    <a:cxn ang="0">
                      <a:pos x="15" y="221"/>
                    </a:cxn>
                    <a:cxn ang="0">
                      <a:pos x="48" y="239"/>
                    </a:cxn>
                    <a:cxn ang="0">
                      <a:pos x="76" y="241"/>
                    </a:cxn>
                    <a:cxn ang="0">
                      <a:pos x="114" y="233"/>
                    </a:cxn>
                    <a:cxn ang="0">
                      <a:pos x="142" y="221"/>
                    </a:cxn>
                    <a:cxn ang="0">
                      <a:pos x="171" y="209"/>
                    </a:cxn>
                    <a:cxn ang="0">
                      <a:pos x="208" y="217"/>
                    </a:cxn>
                    <a:cxn ang="0">
                      <a:pos x="247" y="245"/>
                    </a:cxn>
                    <a:cxn ang="0">
                      <a:pos x="260" y="264"/>
                    </a:cxn>
                    <a:cxn ang="0">
                      <a:pos x="275" y="270"/>
                    </a:cxn>
                    <a:cxn ang="0">
                      <a:pos x="293" y="260"/>
                    </a:cxn>
                    <a:cxn ang="0">
                      <a:pos x="291" y="233"/>
                    </a:cxn>
                    <a:cxn ang="0">
                      <a:pos x="252" y="217"/>
                    </a:cxn>
                    <a:cxn ang="0">
                      <a:pos x="192" y="186"/>
                    </a:cxn>
                  </a:cxnLst>
                  <a:rect l="0" t="0" r="r" b="b"/>
                  <a:pathLst>
                    <a:path w="293" h="270">
                      <a:moveTo>
                        <a:pt x="192" y="186"/>
                      </a:moveTo>
                      <a:lnTo>
                        <a:pt x="214" y="125"/>
                      </a:lnTo>
                      <a:lnTo>
                        <a:pt x="216" y="86"/>
                      </a:lnTo>
                      <a:lnTo>
                        <a:pt x="210" y="51"/>
                      </a:lnTo>
                      <a:lnTo>
                        <a:pt x="199" y="27"/>
                      </a:lnTo>
                      <a:lnTo>
                        <a:pt x="177" y="8"/>
                      </a:lnTo>
                      <a:lnTo>
                        <a:pt x="144" y="0"/>
                      </a:lnTo>
                      <a:lnTo>
                        <a:pt x="114" y="2"/>
                      </a:lnTo>
                      <a:lnTo>
                        <a:pt x="87" y="12"/>
                      </a:lnTo>
                      <a:lnTo>
                        <a:pt x="61" y="33"/>
                      </a:lnTo>
                      <a:lnTo>
                        <a:pt x="39" y="57"/>
                      </a:lnTo>
                      <a:lnTo>
                        <a:pt x="15" y="104"/>
                      </a:lnTo>
                      <a:lnTo>
                        <a:pt x="0" y="143"/>
                      </a:lnTo>
                      <a:lnTo>
                        <a:pt x="0" y="186"/>
                      </a:lnTo>
                      <a:lnTo>
                        <a:pt x="15" y="221"/>
                      </a:lnTo>
                      <a:lnTo>
                        <a:pt x="48" y="239"/>
                      </a:lnTo>
                      <a:lnTo>
                        <a:pt x="76" y="241"/>
                      </a:lnTo>
                      <a:lnTo>
                        <a:pt x="114" y="233"/>
                      </a:lnTo>
                      <a:lnTo>
                        <a:pt x="142" y="221"/>
                      </a:lnTo>
                      <a:lnTo>
                        <a:pt x="171" y="209"/>
                      </a:lnTo>
                      <a:lnTo>
                        <a:pt x="208" y="217"/>
                      </a:lnTo>
                      <a:lnTo>
                        <a:pt x="247" y="245"/>
                      </a:lnTo>
                      <a:lnTo>
                        <a:pt x="260" y="264"/>
                      </a:lnTo>
                      <a:lnTo>
                        <a:pt x="275" y="270"/>
                      </a:lnTo>
                      <a:lnTo>
                        <a:pt x="293" y="260"/>
                      </a:lnTo>
                      <a:lnTo>
                        <a:pt x="291" y="233"/>
                      </a:lnTo>
                      <a:lnTo>
                        <a:pt x="252" y="217"/>
                      </a:lnTo>
                      <a:lnTo>
                        <a:pt x="192" y="18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" name="Freeform 14"/>
                <p:cNvSpPr>
                  <a:spLocks/>
                </p:cNvSpPr>
                <p:nvPr/>
              </p:nvSpPr>
              <p:spPr bwMode="auto">
                <a:xfrm>
                  <a:off x="1851" y="2008"/>
                  <a:ext cx="270" cy="486"/>
                </a:xfrm>
                <a:custGeom>
                  <a:avLst/>
                  <a:gdLst/>
                  <a:ahLst/>
                  <a:cxnLst>
                    <a:cxn ang="0">
                      <a:pos x="88" y="68"/>
                    </a:cxn>
                    <a:cxn ang="0">
                      <a:pos x="137" y="27"/>
                    </a:cxn>
                    <a:cxn ang="0">
                      <a:pos x="193" y="4"/>
                    </a:cxn>
                    <a:cxn ang="0">
                      <a:pos x="219" y="0"/>
                    </a:cxn>
                    <a:cxn ang="0">
                      <a:pos x="241" y="6"/>
                    </a:cxn>
                    <a:cxn ang="0">
                      <a:pos x="263" y="21"/>
                    </a:cxn>
                    <a:cxn ang="0">
                      <a:pos x="270" y="44"/>
                    </a:cxn>
                    <a:cxn ang="0">
                      <a:pos x="265" y="80"/>
                    </a:cxn>
                    <a:cxn ang="0">
                      <a:pos x="237" y="135"/>
                    </a:cxn>
                    <a:cxn ang="0">
                      <a:pos x="199" y="182"/>
                    </a:cxn>
                    <a:cxn ang="0">
                      <a:pos x="177" y="215"/>
                    </a:cxn>
                    <a:cxn ang="0">
                      <a:pos x="161" y="252"/>
                    </a:cxn>
                    <a:cxn ang="0">
                      <a:pos x="164" y="283"/>
                    </a:cxn>
                    <a:cxn ang="0">
                      <a:pos x="177" y="321"/>
                    </a:cxn>
                    <a:cxn ang="0">
                      <a:pos x="208" y="349"/>
                    </a:cxn>
                    <a:cxn ang="0">
                      <a:pos x="215" y="380"/>
                    </a:cxn>
                    <a:cxn ang="0">
                      <a:pos x="221" y="414"/>
                    </a:cxn>
                    <a:cxn ang="0">
                      <a:pos x="203" y="458"/>
                    </a:cxn>
                    <a:cxn ang="0">
                      <a:pos x="182" y="475"/>
                    </a:cxn>
                    <a:cxn ang="0">
                      <a:pos x="137" y="486"/>
                    </a:cxn>
                    <a:cxn ang="0">
                      <a:pos x="106" y="486"/>
                    </a:cxn>
                    <a:cxn ang="0">
                      <a:pos x="71" y="465"/>
                    </a:cxn>
                    <a:cxn ang="0">
                      <a:pos x="38" y="425"/>
                    </a:cxn>
                    <a:cxn ang="0">
                      <a:pos x="16" y="385"/>
                    </a:cxn>
                    <a:cxn ang="0">
                      <a:pos x="2" y="328"/>
                    </a:cxn>
                    <a:cxn ang="0">
                      <a:pos x="0" y="289"/>
                    </a:cxn>
                    <a:cxn ang="0">
                      <a:pos x="2" y="241"/>
                    </a:cxn>
                    <a:cxn ang="0">
                      <a:pos x="18" y="192"/>
                    </a:cxn>
                    <a:cxn ang="0">
                      <a:pos x="44" y="135"/>
                    </a:cxn>
                    <a:cxn ang="0">
                      <a:pos x="66" y="97"/>
                    </a:cxn>
                    <a:cxn ang="0">
                      <a:pos x="88" y="68"/>
                    </a:cxn>
                  </a:cxnLst>
                  <a:rect l="0" t="0" r="r" b="b"/>
                  <a:pathLst>
                    <a:path w="270" h="486">
                      <a:moveTo>
                        <a:pt x="88" y="68"/>
                      </a:moveTo>
                      <a:lnTo>
                        <a:pt x="137" y="27"/>
                      </a:lnTo>
                      <a:lnTo>
                        <a:pt x="193" y="4"/>
                      </a:lnTo>
                      <a:lnTo>
                        <a:pt x="219" y="0"/>
                      </a:lnTo>
                      <a:lnTo>
                        <a:pt x="241" y="6"/>
                      </a:lnTo>
                      <a:lnTo>
                        <a:pt x="263" y="21"/>
                      </a:lnTo>
                      <a:lnTo>
                        <a:pt x="270" y="44"/>
                      </a:lnTo>
                      <a:lnTo>
                        <a:pt x="265" y="80"/>
                      </a:lnTo>
                      <a:lnTo>
                        <a:pt x="237" y="135"/>
                      </a:lnTo>
                      <a:lnTo>
                        <a:pt x="199" y="182"/>
                      </a:lnTo>
                      <a:lnTo>
                        <a:pt x="177" y="215"/>
                      </a:lnTo>
                      <a:lnTo>
                        <a:pt x="161" y="252"/>
                      </a:lnTo>
                      <a:lnTo>
                        <a:pt x="164" y="283"/>
                      </a:lnTo>
                      <a:lnTo>
                        <a:pt x="177" y="321"/>
                      </a:lnTo>
                      <a:lnTo>
                        <a:pt x="208" y="349"/>
                      </a:lnTo>
                      <a:lnTo>
                        <a:pt x="215" y="380"/>
                      </a:lnTo>
                      <a:lnTo>
                        <a:pt x="221" y="414"/>
                      </a:lnTo>
                      <a:lnTo>
                        <a:pt x="203" y="458"/>
                      </a:lnTo>
                      <a:lnTo>
                        <a:pt x="182" y="475"/>
                      </a:lnTo>
                      <a:lnTo>
                        <a:pt x="137" y="486"/>
                      </a:lnTo>
                      <a:lnTo>
                        <a:pt x="106" y="486"/>
                      </a:lnTo>
                      <a:lnTo>
                        <a:pt x="71" y="465"/>
                      </a:lnTo>
                      <a:lnTo>
                        <a:pt x="38" y="425"/>
                      </a:lnTo>
                      <a:lnTo>
                        <a:pt x="16" y="385"/>
                      </a:lnTo>
                      <a:lnTo>
                        <a:pt x="2" y="328"/>
                      </a:lnTo>
                      <a:lnTo>
                        <a:pt x="0" y="289"/>
                      </a:lnTo>
                      <a:lnTo>
                        <a:pt x="2" y="241"/>
                      </a:lnTo>
                      <a:lnTo>
                        <a:pt x="18" y="192"/>
                      </a:lnTo>
                      <a:lnTo>
                        <a:pt x="44" y="135"/>
                      </a:lnTo>
                      <a:lnTo>
                        <a:pt x="66" y="97"/>
                      </a:lnTo>
                      <a:lnTo>
                        <a:pt x="88" y="68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4" name="Freeform 13"/>
                <p:cNvSpPr>
                  <a:spLocks/>
                </p:cNvSpPr>
                <p:nvPr/>
              </p:nvSpPr>
              <p:spPr bwMode="auto">
                <a:xfrm>
                  <a:off x="1704" y="1870"/>
                  <a:ext cx="458" cy="367"/>
                </a:xfrm>
                <a:custGeom>
                  <a:avLst/>
                  <a:gdLst/>
                  <a:ahLst/>
                  <a:cxnLst>
                    <a:cxn ang="0">
                      <a:pos x="399" y="191"/>
                    </a:cxn>
                    <a:cxn ang="0">
                      <a:pos x="431" y="185"/>
                    </a:cxn>
                    <a:cxn ang="0">
                      <a:pos x="458" y="204"/>
                    </a:cxn>
                    <a:cxn ang="0">
                      <a:pos x="447" y="253"/>
                    </a:cxn>
                    <a:cxn ang="0">
                      <a:pos x="393" y="322"/>
                    </a:cxn>
                    <a:cxn ang="0">
                      <a:pos x="323" y="354"/>
                    </a:cxn>
                    <a:cxn ang="0">
                      <a:pos x="259" y="367"/>
                    </a:cxn>
                    <a:cxn ang="0">
                      <a:pos x="210" y="365"/>
                    </a:cxn>
                    <a:cxn ang="0">
                      <a:pos x="172" y="341"/>
                    </a:cxn>
                    <a:cxn ang="0">
                      <a:pos x="128" y="293"/>
                    </a:cxn>
                    <a:cxn ang="0">
                      <a:pos x="81" y="216"/>
                    </a:cxn>
                    <a:cxn ang="0">
                      <a:pos x="48" y="142"/>
                    </a:cxn>
                    <a:cxn ang="0">
                      <a:pos x="32" y="134"/>
                    </a:cxn>
                    <a:cxn ang="0">
                      <a:pos x="5" y="117"/>
                    </a:cxn>
                    <a:cxn ang="0">
                      <a:pos x="0" y="72"/>
                    </a:cxn>
                    <a:cxn ang="0">
                      <a:pos x="16" y="32"/>
                    </a:cxn>
                    <a:cxn ang="0">
                      <a:pos x="47" y="0"/>
                    </a:cxn>
                    <a:cxn ang="0">
                      <a:pos x="68" y="9"/>
                    </a:cxn>
                    <a:cxn ang="0">
                      <a:pos x="75" y="44"/>
                    </a:cxn>
                    <a:cxn ang="0">
                      <a:pos x="74" y="85"/>
                    </a:cxn>
                    <a:cxn ang="0">
                      <a:pos x="79" y="136"/>
                    </a:cxn>
                    <a:cxn ang="0">
                      <a:pos x="95" y="187"/>
                    </a:cxn>
                    <a:cxn ang="0">
                      <a:pos x="117" y="233"/>
                    </a:cxn>
                    <a:cxn ang="0">
                      <a:pos x="149" y="276"/>
                    </a:cxn>
                    <a:cxn ang="0">
                      <a:pos x="187" y="305"/>
                    </a:cxn>
                    <a:cxn ang="0">
                      <a:pos x="232" y="318"/>
                    </a:cxn>
                    <a:cxn ang="0">
                      <a:pos x="296" y="312"/>
                    </a:cxn>
                    <a:cxn ang="0">
                      <a:pos x="356" y="288"/>
                    </a:cxn>
                    <a:cxn ang="0">
                      <a:pos x="392" y="238"/>
                    </a:cxn>
                    <a:cxn ang="0">
                      <a:pos x="399" y="191"/>
                    </a:cxn>
                  </a:cxnLst>
                  <a:rect l="0" t="0" r="r" b="b"/>
                  <a:pathLst>
                    <a:path w="458" h="367">
                      <a:moveTo>
                        <a:pt x="399" y="191"/>
                      </a:moveTo>
                      <a:lnTo>
                        <a:pt x="431" y="185"/>
                      </a:lnTo>
                      <a:lnTo>
                        <a:pt x="458" y="204"/>
                      </a:lnTo>
                      <a:lnTo>
                        <a:pt x="447" y="253"/>
                      </a:lnTo>
                      <a:lnTo>
                        <a:pt x="393" y="322"/>
                      </a:lnTo>
                      <a:lnTo>
                        <a:pt x="323" y="354"/>
                      </a:lnTo>
                      <a:lnTo>
                        <a:pt x="259" y="367"/>
                      </a:lnTo>
                      <a:lnTo>
                        <a:pt x="210" y="365"/>
                      </a:lnTo>
                      <a:lnTo>
                        <a:pt x="172" y="341"/>
                      </a:lnTo>
                      <a:lnTo>
                        <a:pt x="128" y="293"/>
                      </a:lnTo>
                      <a:lnTo>
                        <a:pt x="81" y="216"/>
                      </a:lnTo>
                      <a:lnTo>
                        <a:pt x="48" y="142"/>
                      </a:lnTo>
                      <a:lnTo>
                        <a:pt x="32" y="134"/>
                      </a:lnTo>
                      <a:lnTo>
                        <a:pt x="5" y="117"/>
                      </a:lnTo>
                      <a:lnTo>
                        <a:pt x="0" y="72"/>
                      </a:lnTo>
                      <a:lnTo>
                        <a:pt x="16" y="32"/>
                      </a:lnTo>
                      <a:lnTo>
                        <a:pt x="47" y="0"/>
                      </a:lnTo>
                      <a:lnTo>
                        <a:pt x="68" y="9"/>
                      </a:lnTo>
                      <a:lnTo>
                        <a:pt x="75" y="44"/>
                      </a:lnTo>
                      <a:lnTo>
                        <a:pt x="74" y="85"/>
                      </a:lnTo>
                      <a:lnTo>
                        <a:pt x="79" y="136"/>
                      </a:lnTo>
                      <a:lnTo>
                        <a:pt x="95" y="187"/>
                      </a:lnTo>
                      <a:lnTo>
                        <a:pt x="117" y="233"/>
                      </a:lnTo>
                      <a:lnTo>
                        <a:pt x="149" y="276"/>
                      </a:lnTo>
                      <a:lnTo>
                        <a:pt x="187" y="305"/>
                      </a:lnTo>
                      <a:lnTo>
                        <a:pt x="232" y="318"/>
                      </a:lnTo>
                      <a:lnTo>
                        <a:pt x="296" y="312"/>
                      </a:lnTo>
                      <a:lnTo>
                        <a:pt x="356" y="288"/>
                      </a:lnTo>
                      <a:lnTo>
                        <a:pt x="392" y="238"/>
                      </a:lnTo>
                      <a:lnTo>
                        <a:pt x="399" y="19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5" name="Freeform 12"/>
                <p:cNvSpPr>
                  <a:spLocks/>
                </p:cNvSpPr>
                <p:nvPr/>
              </p:nvSpPr>
              <p:spPr bwMode="auto">
                <a:xfrm>
                  <a:off x="1667" y="1984"/>
                  <a:ext cx="374" cy="258"/>
                </a:xfrm>
                <a:custGeom>
                  <a:avLst/>
                  <a:gdLst/>
                  <a:ahLst/>
                  <a:cxnLst>
                    <a:cxn ang="0">
                      <a:pos x="280" y="46"/>
                    </a:cxn>
                    <a:cxn ang="0">
                      <a:pos x="325" y="17"/>
                    </a:cxn>
                    <a:cxn ang="0">
                      <a:pos x="361" y="12"/>
                    </a:cxn>
                    <a:cxn ang="0">
                      <a:pos x="374" y="31"/>
                    </a:cxn>
                    <a:cxn ang="0">
                      <a:pos x="352" y="69"/>
                    </a:cxn>
                    <a:cxn ang="0">
                      <a:pos x="275" y="121"/>
                    </a:cxn>
                    <a:cxn ang="0">
                      <a:pos x="242" y="164"/>
                    </a:cxn>
                    <a:cxn ang="0">
                      <a:pos x="204" y="227"/>
                    </a:cxn>
                    <a:cxn ang="0">
                      <a:pos x="168" y="258"/>
                    </a:cxn>
                    <a:cxn ang="0">
                      <a:pos x="145" y="237"/>
                    </a:cxn>
                    <a:cxn ang="0">
                      <a:pos x="107" y="179"/>
                    </a:cxn>
                    <a:cxn ang="0">
                      <a:pos x="70" y="117"/>
                    </a:cxn>
                    <a:cxn ang="0">
                      <a:pos x="47" y="87"/>
                    </a:cxn>
                    <a:cxn ang="0">
                      <a:pos x="27" y="83"/>
                    </a:cxn>
                    <a:cxn ang="0">
                      <a:pos x="0" y="69"/>
                    </a:cxn>
                    <a:cxn ang="0">
                      <a:pos x="11" y="25"/>
                    </a:cxn>
                    <a:cxn ang="0">
                      <a:pos x="33" y="0"/>
                    </a:cxn>
                    <a:cxn ang="0">
                      <a:pos x="69" y="12"/>
                    </a:cxn>
                    <a:cxn ang="0">
                      <a:pos x="76" y="65"/>
                    </a:cxn>
                    <a:cxn ang="0">
                      <a:pos x="90" y="100"/>
                    </a:cxn>
                    <a:cxn ang="0">
                      <a:pos x="119" y="152"/>
                    </a:cxn>
                    <a:cxn ang="0">
                      <a:pos x="150" y="198"/>
                    </a:cxn>
                    <a:cxn ang="0">
                      <a:pos x="168" y="204"/>
                    </a:cxn>
                    <a:cxn ang="0">
                      <a:pos x="206" y="146"/>
                    </a:cxn>
                    <a:cxn ang="0">
                      <a:pos x="237" y="87"/>
                    </a:cxn>
                    <a:cxn ang="0">
                      <a:pos x="280" y="46"/>
                    </a:cxn>
                  </a:cxnLst>
                  <a:rect l="0" t="0" r="r" b="b"/>
                  <a:pathLst>
                    <a:path w="374" h="258">
                      <a:moveTo>
                        <a:pt x="280" y="46"/>
                      </a:moveTo>
                      <a:lnTo>
                        <a:pt x="325" y="17"/>
                      </a:lnTo>
                      <a:lnTo>
                        <a:pt x="361" y="12"/>
                      </a:lnTo>
                      <a:lnTo>
                        <a:pt x="374" y="31"/>
                      </a:lnTo>
                      <a:lnTo>
                        <a:pt x="352" y="69"/>
                      </a:lnTo>
                      <a:lnTo>
                        <a:pt x="275" y="121"/>
                      </a:lnTo>
                      <a:lnTo>
                        <a:pt x="242" y="164"/>
                      </a:lnTo>
                      <a:lnTo>
                        <a:pt x="204" y="227"/>
                      </a:lnTo>
                      <a:lnTo>
                        <a:pt x="168" y="258"/>
                      </a:lnTo>
                      <a:lnTo>
                        <a:pt x="145" y="237"/>
                      </a:lnTo>
                      <a:lnTo>
                        <a:pt x="107" y="179"/>
                      </a:lnTo>
                      <a:lnTo>
                        <a:pt x="70" y="117"/>
                      </a:lnTo>
                      <a:lnTo>
                        <a:pt x="47" y="87"/>
                      </a:lnTo>
                      <a:lnTo>
                        <a:pt x="27" y="83"/>
                      </a:lnTo>
                      <a:lnTo>
                        <a:pt x="0" y="69"/>
                      </a:lnTo>
                      <a:lnTo>
                        <a:pt x="11" y="25"/>
                      </a:lnTo>
                      <a:lnTo>
                        <a:pt x="33" y="0"/>
                      </a:lnTo>
                      <a:lnTo>
                        <a:pt x="69" y="12"/>
                      </a:lnTo>
                      <a:lnTo>
                        <a:pt x="76" y="65"/>
                      </a:lnTo>
                      <a:lnTo>
                        <a:pt x="90" y="100"/>
                      </a:lnTo>
                      <a:lnTo>
                        <a:pt x="119" y="152"/>
                      </a:lnTo>
                      <a:lnTo>
                        <a:pt x="150" y="198"/>
                      </a:lnTo>
                      <a:lnTo>
                        <a:pt x="168" y="204"/>
                      </a:lnTo>
                      <a:lnTo>
                        <a:pt x="206" y="146"/>
                      </a:lnTo>
                      <a:lnTo>
                        <a:pt x="237" y="87"/>
                      </a:lnTo>
                      <a:lnTo>
                        <a:pt x="280" y="4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6" name="Freeform 11"/>
                <p:cNvSpPr>
                  <a:spLocks/>
                </p:cNvSpPr>
                <p:nvPr/>
              </p:nvSpPr>
              <p:spPr bwMode="auto">
                <a:xfrm>
                  <a:off x="1783" y="2436"/>
                  <a:ext cx="188" cy="494"/>
                </a:xfrm>
                <a:custGeom>
                  <a:avLst/>
                  <a:gdLst/>
                  <a:ahLst/>
                  <a:cxnLst>
                    <a:cxn ang="0">
                      <a:pos x="175" y="0"/>
                    </a:cxn>
                    <a:cxn ang="0">
                      <a:pos x="188" y="15"/>
                    </a:cxn>
                    <a:cxn ang="0">
                      <a:pos x="188" y="40"/>
                    </a:cxn>
                    <a:cxn ang="0">
                      <a:pos x="172" y="61"/>
                    </a:cxn>
                    <a:cxn ang="0">
                      <a:pos x="148" y="95"/>
                    </a:cxn>
                    <a:cxn ang="0">
                      <a:pos x="120" y="131"/>
                    </a:cxn>
                    <a:cxn ang="0">
                      <a:pos x="100" y="163"/>
                    </a:cxn>
                    <a:cxn ang="0">
                      <a:pos x="89" y="204"/>
                    </a:cxn>
                    <a:cxn ang="0">
                      <a:pos x="89" y="261"/>
                    </a:cxn>
                    <a:cxn ang="0">
                      <a:pos x="106" y="312"/>
                    </a:cxn>
                    <a:cxn ang="0">
                      <a:pos x="128" y="367"/>
                    </a:cxn>
                    <a:cxn ang="0">
                      <a:pos x="159" y="420"/>
                    </a:cxn>
                    <a:cxn ang="0">
                      <a:pos x="170" y="452"/>
                    </a:cxn>
                    <a:cxn ang="0">
                      <a:pos x="166" y="488"/>
                    </a:cxn>
                    <a:cxn ang="0">
                      <a:pos x="142" y="494"/>
                    </a:cxn>
                    <a:cxn ang="0">
                      <a:pos x="117" y="488"/>
                    </a:cxn>
                    <a:cxn ang="0">
                      <a:pos x="88" y="481"/>
                    </a:cxn>
                    <a:cxn ang="0">
                      <a:pos x="46" y="483"/>
                    </a:cxn>
                    <a:cxn ang="0">
                      <a:pos x="5" y="488"/>
                    </a:cxn>
                    <a:cxn ang="0">
                      <a:pos x="0" y="477"/>
                    </a:cxn>
                    <a:cxn ang="0">
                      <a:pos x="2" y="460"/>
                    </a:cxn>
                    <a:cxn ang="0">
                      <a:pos x="38" y="441"/>
                    </a:cxn>
                    <a:cxn ang="0">
                      <a:pos x="66" y="441"/>
                    </a:cxn>
                    <a:cxn ang="0">
                      <a:pos x="93" y="449"/>
                    </a:cxn>
                    <a:cxn ang="0">
                      <a:pos x="126" y="464"/>
                    </a:cxn>
                    <a:cxn ang="0">
                      <a:pos x="137" y="460"/>
                    </a:cxn>
                    <a:cxn ang="0">
                      <a:pos x="137" y="441"/>
                    </a:cxn>
                    <a:cxn ang="0">
                      <a:pos x="106" y="392"/>
                    </a:cxn>
                    <a:cxn ang="0">
                      <a:pos x="78" y="341"/>
                    </a:cxn>
                    <a:cxn ang="0">
                      <a:pos x="51" y="284"/>
                    </a:cxn>
                    <a:cxn ang="0">
                      <a:pos x="38" y="227"/>
                    </a:cxn>
                    <a:cxn ang="0">
                      <a:pos x="44" y="170"/>
                    </a:cxn>
                    <a:cxn ang="0">
                      <a:pos x="73" y="102"/>
                    </a:cxn>
                    <a:cxn ang="0">
                      <a:pos x="104" y="51"/>
                    </a:cxn>
                    <a:cxn ang="0">
                      <a:pos x="131" y="11"/>
                    </a:cxn>
                    <a:cxn ang="0">
                      <a:pos x="153" y="0"/>
                    </a:cxn>
                    <a:cxn ang="0">
                      <a:pos x="175" y="0"/>
                    </a:cxn>
                  </a:cxnLst>
                  <a:rect l="0" t="0" r="r" b="b"/>
                  <a:pathLst>
                    <a:path w="188" h="494">
                      <a:moveTo>
                        <a:pt x="175" y="0"/>
                      </a:moveTo>
                      <a:lnTo>
                        <a:pt x="188" y="15"/>
                      </a:lnTo>
                      <a:lnTo>
                        <a:pt x="188" y="40"/>
                      </a:lnTo>
                      <a:lnTo>
                        <a:pt x="172" y="61"/>
                      </a:lnTo>
                      <a:lnTo>
                        <a:pt x="148" y="95"/>
                      </a:lnTo>
                      <a:lnTo>
                        <a:pt x="120" y="131"/>
                      </a:lnTo>
                      <a:lnTo>
                        <a:pt x="100" y="163"/>
                      </a:lnTo>
                      <a:lnTo>
                        <a:pt x="89" y="204"/>
                      </a:lnTo>
                      <a:lnTo>
                        <a:pt x="89" y="261"/>
                      </a:lnTo>
                      <a:lnTo>
                        <a:pt x="106" y="312"/>
                      </a:lnTo>
                      <a:lnTo>
                        <a:pt x="128" y="367"/>
                      </a:lnTo>
                      <a:lnTo>
                        <a:pt x="159" y="420"/>
                      </a:lnTo>
                      <a:lnTo>
                        <a:pt x="170" y="452"/>
                      </a:lnTo>
                      <a:lnTo>
                        <a:pt x="166" y="488"/>
                      </a:lnTo>
                      <a:lnTo>
                        <a:pt x="142" y="494"/>
                      </a:lnTo>
                      <a:lnTo>
                        <a:pt x="117" y="488"/>
                      </a:lnTo>
                      <a:lnTo>
                        <a:pt x="88" y="481"/>
                      </a:lnTo>
                      <a:lnTo>
                        <a:pt x="46" y="483"/>
                      </a:lnTo>
                      <a:lnTo>
                        <a:pt x="5" y="488"/>
                      </a:lnTo>
                      <a:lnTo>
                        <a:pt x="0" y="477"/>
                      </a:lnTo>
                      <a:lnTo>
                        <a:pt x="2" y="460"/>
                      </a:lnTo>
                      <a:lnTo>
                        <a:pt x="38" y="441"/>
                      </a:lnTo>
                      <a:lnTo>
                        <a:pt x="66" y="441"/>
                      </a:lnTo>
                      <a:lnTo>
                        <a:pt x="93" y="449"/>
                      </a:lnTo>
                      <a:lnTo>
                        <a:pt x="126" y="464"/>
                      </a:lnTo>
                      <a:lnTo>
                        <a:pt x="137" y="460"/>
                      </a:lnTo>
                      <a:lnTo>
                        <a:pt x="137" y="441"/>
                      </a:lnTo>
                      <a:lnTo>
                        <a:pt x="106" y="392"/>
                      </a:lnTo>
                      <a:lnTo>
                        <a:pt x="78" y="341"/>
                      </a:lnTo>
                      <a:lnTo>
                        <a:pt x="51" y="284"/>
                      </a:lnTo>
                      <a:lnTo>
                        <a:pt x="38" y="227"/>
                      </a:lnTo>
                      <a:lnTo>
                        <a:pt x="44" y="170"/>
                      </a:lnTo>
                      <a:lnTo>
                        <a:pt x="73" y="102"/>
                      </a:lnTo>
                      <a:lnTo>
                        <a:pt x="104" y="51"/>
                      </a:lnTo>
                      <a:lnTo>
                        <a:pt x="131" y="11"/>
                      </a:lnTo>
                      <a:lnTo>
                        <a:pt x="153" y="0"/>
                      </a:lnTo>
                      <a:lnTo>
                        <a:pt x="175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" name="Freeform 10"/>
                <p:cNvSpPr>
                  <a:spLocks/>
                </p:cNvSpPr>
                <p:nvPr/>
              </p:nvSpPr>
              <p:spPr bwMode="auto">
                <a:xfrm>
                  <a:off x="1634" y="2411"/>
                  <a:ext cx="431" cy="368"/>
                </a:xfrm>
                <a:custGeom>
                  <a:avLst/>
                  <a:gdLst/>
                  <a:ahLst/>
                  <a:cxnLst>
                    <a:cxn ang="0">
                      <a:pos x="368" y="11"/>
                    </a:cxn>
                    <a:cxn ang="0">
                      <a:pos x="406" y="0"/>
                    </a:cxn>
                    <a:cxn ang="0">
                      <a:pos x="422" y="13"/>
                    </a:cxn>
                    <a:cxn ang="0">
                      <a:pos x="431" y="48"/>
                    </a:cxn>
                    <a:cxn ang="0">
                      <a:pos x="345" y="105"/>
                    </a:cxn>
                    <a:cxn ang="0">
                      <a:pos x="271" y="122"/>
                    </a:cxn>
                    <a:cxn ang="0">
                      <a:pos x="199" y="137"/>
                    </a:cxn>
                    <a:cxn ang="0">
                      <a:pos x="136" y="143"/>
                    </a:cxn>
                    <a:cxn ang="0">
                      <a:pos x="75" y="139"/>
                    </a:cxn>
                    <a:cxn ang="0">
                      <a:pos x="56" y="149"/>
                    </a:cxn>
                    <a:cxn ang="0">
                      <a:pos x="54" y="177"/>
                    </a:cxn>
                    <a:cxn ang="0">
                      <a:pos x="81" y="200"/>
                    </a:cxn>
                    <a:cxn ang="0">
                      <a:pos x="126" y="236"/>
                    </a:cxn>
                    <a:cxn ang="0">
                      <a:pos x="185" y="280"/>
                    </a:cxn>
                    <a:cxn ang="0">
                      <a:pos x="253" y="317"/>
                    </a:cxn>
                    <a:cxn ang="0">
                      <a:pos x="271" y="322"/>
                    </a:cxn>
                    <a:cxn ang="0">
                      <a:pos x="280" y="334"/>
                    </a:cxn>
                    <a:cxn ang="0">
                      <a:pos x="260" y="355"/>
                    </a:cxn>
                    <a:cxn ang="0">
                      <a:pos x="217" y="366"/>
                    </a:cxn>
                    <a:cxn ang="0">
                      <a:pos x="158" y="368"/>
                    </a:cxn>
                    <a:cxn ang="0">
                      <a:pos x="124" y="362"/>
                    </a:cxn>
                    <a:cxn ang="0">
                      <a:pos x="119" y="337"/>
                    </a:cxn>
                    <a:cxn ang="0">
                      <a:pos x="131" y="326"/>
                    </a:cxn>
                    <a:cxn ang="0">
                      <a:pos x="158" y="337"/>
                    </a:cxn>
                    <a:cxn ang="0">
                      <a:pos x="190" y="339"/>
                    </a:cxn>
                    <a:cxn ang="0">
                      <a:pos x="217" y="337"/>
                    </a:cxn>
                    <a:cxn ang="0">
                      <a:pos x="226" y="328"/>
                    </a:cxn>
                    <a:cxn ang="0">
                      <a:pos x="174" y="303"/>
                    </a:cxn>
                    <a:cxn ang="0">
                      <a:pos x="110" y="265"/>
                    </a:cxn>
                    <a:cxn ang="0">
                      <a:pos x="32" y="212"/>
                    </a:cxn>
                    <a:cxn ang="0">
                      <a:pos x="7" y="191"/>
                    </a:cxn>
                    <a:cxn ang="0">
                      <a:pos x="0" y="160"/>
                    </a:cxn>
                    <a:cxn ang="0">
                      <a:pos x="5" y="139"/>
                    </a:cxn>
                    <a:cxn ang="0">
                      <a:pos x="23" y="116"/>
                    </a:cxn>
                    <a:cxn ang="0">
                      <a:pos x="50" y="99"/>
                    </a:cxn>
                    <a:cxn ang="0">
                      <a:pos x="108" y="86"/>
                    </a:cxn>
                    <a:cxn ang="0">
                      <a:pos x="151" y="76"/>
                    </a:cxn>
                    <a:cxn ang="0">
                      <a:pos x="201" y="65"/>
                    </a:cxn>
                    <a:cxn ang="0">
                      <a:pos x="250" y="51"/>
                    </a:cxn>
                    <a:cxn ang="0">
                      <a:pos x="307" y="29"/>
                    </a:cxn>
                    <a:cxn ang="0">
                      <a:pos x="368" y="11"/>
                    </a:cxn>
                  </a:cxnLst>
                  <a:rect l="0" t="0" r="r" b="b"/>
                  <a:pathLst>
                    <a:path w="431" h="368">
                      <a:moveTo>
                        <a:pt x="368" y="11"/>
                      </a:moveTo>
                      <a:lnTo>
                        <a:pt x="406" y="0"/>
                      </a:lnTo>
                      <a:lnTo>
                        <a:pt x="422" y="13"/>
                      </a:lnTo>
                      <a:lnTo>
                        <a:pt x="431" y="48"/>
                      </a:lnTo>
                      <a:lnTo>
                        <a:pt x="345" y="105"/>
                      </a:lnTo>
                      <a:lnTo>
                        <a:pt x="271" y="122"/>
                      </a:lnTo>
                      <a:lnTo>
                        <a:pt x="199" y="137"/>
                      </a:lnTo>
                      <a:lnTo>
                        <a:pt x="136" y="143"/>
                      </a:lnTo>
                      <a:lnTo>
                        <a:pt x="75" y="139"/>
                      </a:lnTo>
                      <a:lnTo>
                        <a:pt x="56" y="149"/>
                      </a:lnTo>
                      <a:lnTo>
                        <a:pt x="54" y="177"/>
                      </a:lnTo>
                      <a:lnTo>
                        <a:pt x="81" y="200"/>
                      </a:lnTo>
                      <a:lnTo>
                        <a:pt x="126" y="236"/>
                      </a:lnTo>
                      <a:lnTo>
                        <a:pt x="185" y="280"/>
                      </a:lnTo>
                      <a:lnTo>
                        <a:pt x="253" y="317"/>
                      </a:lnTo>
                      <a:lnTo>
                        <a:pt x="271" y="322"/>
                      </a:lnTo>
                      <a:lnTo>
                        <a:pt x="280" y="334"/>
                      </a:lnTo>
                      <a:lnTo>
                        <a:pt x="260" y="355"/>
                      </a:lnTo>
                      <a:lnTo>
                        <a:pt x="217" y="366"/>
                      </a:lnTo>
                      <a:lnTo>
                        <a:pt x="158" y="368"/>
                      </a:lnTo>
                      <a:lnTo>
                        <a:pt x="124" y="362"/>
                      </a:lnTo>
                      <a:lnTo>
                        <a:pt x="119" y="337"/>
                      </a:lnTo>
                      <a:lnTo>
                        <a:pt x="131" y="326"/>
                      </a:lnTo>
                      <a:lnTo>
                        <a:pt x="158" y="337"/>
                      </a:lnTo>
                      <a:lnTo>
                        <a:pt x="190" y="339"/>
                      </a:lnTo>
                      <a:lnTo>
                        <a:pt x="217" y="337"/>
                      </a:lnTo>
                      <a:lnTo>
                        <a:pt x="226" y="328"/>
                      </a:lnTo>
                      <a:lnTo>
                        <a:pt x="174" y="303"/>
                      </a:lnTo>
                      <a:lnTo>
                        <a:pt x="110" y="265"/>
                      </a:lnTo>
                      <a:lnTo>
                        <a:pt x="32" y="212"/>
                      </a:lnTo>
                      <a:lnTo>
                        <a:pt x="7" y="191"/>
                      </a:lnTo>
                      <a:lnTo>
                        <a:pt x="0" y="160"/>
                      </a:lnTo>
                      <a:lnTo>
                        <a:pt x="5" y="139"/>
                      </a:lnTo>
                      <a:lnTo>
                        <a:pt x="23" y="116"/>
                      </a:lnTo>
                      <a:lnTo>
                        <a:pt x="50" y="99"/>
                      </a:lnTo>
                      <a:lnTo>
                        <a:pt x="108" y="86"/>
                      </a:lnTo>
                      <a:lnTo>
                        <a:pt x="151" y="76"/>
                      </a:lnTo>
                      <a:lnTo>
                        <a:pt x="201" y="65"/>
                      </a:lnTo>
                      <a:lnTo>
                        <a:pt x="250" y="51"/>
                      </a:lnTo>
                      <a:lnTo>
                        <a:pt x="307" y="29"/>
                      </a:lnTo>
                      <a:lnTo>
                        <a:pt x="368" y="11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7"/>
              <p:cNvGrpSpPr>
                <a:grpSpLocks/>
              </p:cNvGrpSpPr>
              <p:nvPr/>
            </p:nvGrpSpPr>
            <p:grpSpPr bwMode="auto">
              <a:xfrm>
                <a:off x="1615" y="1351"/>
                <a:ext cx="584" cy="823"/>
                <a:chOff x="1615" y="1351"/>
                <a:chExt cx="584" cy="823"/>
              </a:xfrm>
            </p:grpSpPr>
            <p:sp>
              <p:nvSpPr>
                <p:cNvPr id="9" name="Freeform 8"/>
                <p:cNvSpPr>
                  <a:spLocks/>
                </p:cNvSpPr>
                <p:nvPr/>
              </p:nvSpPr>
              <p:spPr bwMode="auto">
                <a:xfrm>
                  <a:off x="1615" y="1552"/>
                  <a:ext cx="361" cy="622"/>
                </a:xfrm>
                <a:custGeom>
                  <a:avLst/>
                  <a:gdLst/>
                  <a:ahLst/>
                  <a:cxnLst>
                    <a:cxn ang="0">
                      <a:pos x="76" y="496"/>
                    </a:cxn>
                    <a:cxn ang="0">
                      <a:pos x="42" y="548"/>
                    </a:cxn>
                    <a:cxn ang="0">
                      <a:pos x="0" y="599"/>
                    </a:cxn>
                    <a:cxn ang="0">
                      <a:pos x="11" y="614"/>
                    </a:cxn>
                    <a:cxn ang="0">
                      <a:pos x="42" y="622"/>
                    </a:cxn>
                    <a:cxn ang="0">
                      <a:pos x="97" y="530"/>
                    </a:cxn>
                    <a:cxn ang="0">
                      <a:pos x="161" y="418"/>
                    </a:cxn>
                    <a:cxn ang="0">
                      <a:pos x="255" y="241"/>
                    </a:cxn>
                    <a:cxn ang="0">
                      <a:pos x="330" y="90"/>
                    </a:cxn>
                    <a:cxn ang="0">
                      <a:pos x="361" y="9"/>
                    </a:cxn>
                    <a:cxn ang="0">
                      <a:pos x="325" y="0"/>
                    </a:cxn>
                    <a:cxn ang="0">
                      <a:pos x="314" y="57"/>
                    </a:cxn>
                    <a:cxn ang="0">
                      <a:pos x="291" y="123"/>
                    </a:cxn>
                    <a:cxn ang="0">
                      <a:pos x="244" y="213"/>
                    </a:cxn>
                    <a:cxn ang="0">
                      <a:pos x="182" y="332"/>
                    </a:cxn>
                    <a:cxn ang="0">
                      <a:pos x="119" y="430"/>
                    </a:cxn>
                    <a:cxn ang="0">
                      <a:pos x="76" y="496"/>
                    </a:cxn>
                  </a:cxnLst>
                  <a:rect l="0" t="0" r="r" b="b"/>
                  <a:pathLst>
                    <a:path w="361" h="622">
                      <a:moveTo>
                        <a:pt x="76" y="496"/>
                      </a:moveTo>
                      <a:lnTo>
                        <a:pt x="42" y="548"/>
                      </a:lnTo>
                      <a:lnTo>
                        <a:pt x="0" y="599"/>
                      </a:lnTo>
                      <a:lnTo>
                        <a:pt x="11" y="614"/>
                      </a:lnTo>
                      <a:lnTo>
                        <a:pt x="42" y="622"/>
                      </a:lnTo>
                      <a:lnTo>
                        <a:pt x="97" y="530"/>
                      </a:lnTo>
                      <a:lnTo>
                        <a:pt x="161" y="418"/>
                      </a:lnTo>
                      <a:lnTo>
                        <a:pt x="255" y="241"/>
                      </a:lnTo>
                      <a:lnTo>
                        <a:pt x="330" y="90"/>
                      </a:lnTo>
                      <a:lnTo>
                        <a:pt x="361" y="9"/>
                      </a:lnTo>
                      <a:lnTo>
                        <a:pt x="325" y="0"/>
                      </a:lnTo>
                      <a:lnTo>
                        <a:pt x="314" y="57"/>
                      </a:lnTo>
                      <a:lnTo>
                        <a:pt x="291" y="123"/>
                      </a:lnTo>
                      <a:lnTo>
                        <a:pt x="244" y="213"/>
                      </a:lnTo>
                      <a:lnTo>
                        <a:pt x="182" y="332"/>
                      </a:lnTo>
                      <a:lnTo>
                        <a:pt x="119" y="430"/>
                      </a:lnTo>
                      <a:lnTo>
                        <a:pt x="76" y="496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0" name="Freeform 7"/>
                <p:cNvSpPr>
                  <a:spLocks/>
                </p:cNvSpPr>
                <p:nvPr/>
              </p:nvSpPr>
              <p:spPr bwMode="auto">
                <a:xfrm>
                  <a:off x="1724" y="1351"/>
                  <a:ext cx="475" cy="274"/>
                </a:xfrm>
                <a:custGeom>
                  <a:avLst/>
                  <a:gdLst/>
                  <a:ahLst/>
                  <a:cxnLst>
                    <a:cxn ang="0">
                      <a:pos x="91" y="194"/>
                    </a:cxn>
                    <a:cxn ang="0">
                      <a:pos x="217" y="199"/>
                    </a:cxn>
                    <a:cxn ang="0">
                      <a:pos x="301" y="222"/>
                    </a:cxn>
                    <a:cxn ang="0">
                      <a:pos x="387" y="251"/>
                    </a:cxn>
                    <a:cxn ang="0">
                      <a:pos x="419" y="241"/>
                    </a:cxn>
                    <a:cxn ang="0">
                      <a:pos x="452" y="201"/>
                    </a:cxn>
                    <a:cxn ang="0">
                      <a:pos x="459" y="165"/>
                    </a:cxn>
                    <a:cxn ang="0">
                      <a:pos x="457" y="126"/>
                    </a:cxn>
                    <a:cxn ang="0">
                      <a:pos x="443" y="96"/>
                    </a:cxn>
                    <a:cxn ang="0">
                      <a:pos x="333" y="56"/>
                    </a:cxn>
                    <a:cxn ang="0">
                      <a:pos x="228" y="23"/>
                    </a:cxn>
                    <a:cxn ang="0">
                      <a:pos x="136" y="17"/>
                    </a:cxn>
                    <a:cxn ang="0">
                      <a:pos x="108" y="23"/>
                    </a:cxn>
                    <a:cxn ang="0">
                      <a:pos x="129" y="56"/>
                    </a:cxn>
                    <a:cxn ang="0">
                      <a:pos x="129" y="121"/>
                    </a:cxn>
                    <a:cxn ang="0">
                      <a:pos x="104" y="165"/>
                    </a:cxn>
                    <a:cxn ang="0">
                      <a:pos x="104" y="130"/>
                    </a:cxn>
                    <a:cxn ang="0">
                      <a:pos x="113" y="84"/>
                    </a:cxn>
                    <a:cxn ang="0">
                      <a:pos x="102" y="57"/>
                    </a:cxn>
                    <a:cxn ang="0">
                      <a:pos x="82" y="38"/>
                    </a:cxn>
                    <a:cxn ang="0">
                      <a:pos x="65" y="40"/>
                    </a:cxn>
                    <a:cxn ang="0">
                      <a:pos x="34" y="67"/>
                    </a:cxn>
                    <a:cxn ang="0">
                      <a:pos x="23" y="103"/>
                    </a:cxn>
                    <a:cxn ang="0">
                      <a:pos x="23" y="144"/>
                    </a:cxn>
                    <a:cxn ang="0">
                      <a:pos x="39" y="176"/>
                    </a:cxn>
                    <a:cxn ang="0">
                      <a:pos x="65" y="176"/>
                    </a:cxn>
                    <a:cxn ang="0">
                      <a:pos x="86" y="172"/>
                    </a:cxn>
                    <a:cxn ang="0">
                      <a:pos x="93" y="167"/>
                    </a:cxn>
                    <a:cxn ang="0">
                      <a:pos x="70" y="211"/>
                    </a:cxn>
                    <a:cxn ang="0">
                      <a:pos x="27" y="194"/>
                    </a:cxn>
                    <a:cxn ang="0">
                      <a:pos x="5" y="165"/>
                    </a:cxn>
                    <a:cxn ang="0">
                      <a:pos x="0" y="126"/>
                    </a:cxn>
                    <a:cxn ang="0">
                      <a:pos x="11" y="84"/>
                    </a:cxn>
                    <a:cxn ang="0">
                      <a:pos x="27" y="44"/>
                    </a:cxn>
                    <a:cxn ang="0">
                      <a:pos x="59" y="21"/>
                    </a:cxn>
                    <a:cxn ang="0">
                      <a:pos x="99" y="6"/>
                    </a:cxn>
                    <a:cxn ang="0">
                      <a:pos x="140" y="0"/>
                    </a:cxn>
                    <a:cxn ang="0">
                      <a:pos x="190" y="0"/>
                    </a:cxn>
                    <a:cxn ang="0">
                      <a:pos x="244" y="6"/>
                    </a:cxn>
                    <a:cxn ang="0">
                      <a:pos x="296" y="17"/>
                    </a:cxn>
                    <a:cxn ang="0">
                      <a:pos x="362" y="44"/>
                    </a:cxn>
                    <a:cxn ang="0">
                      <a:pos x="425" y="63"/>
                    </a:cxn>
                    <a:cxn ang="0">
                      <a:pos x="464" y="84"/>
                    </a:cxn>
                    <a:cxn ang="0">
                      <a:pos x="470" y="115"/>
                    </a:cxn>
                    <a:cxn ang="0">
                      <a:pos x="475" y="153"/>
                    </a:cxn>
                    <a:cxn ang="0">
                      <a:pos x="468" y="195"/>
                    </a:cxn>
                    <a:cxn ang="0">
                      <a:pos x="452" y="230"/>
                    </a:cxn>
                    <a:cxn ang="0">
                      <a:pos x="425" y="257"/>
                    </a:cxn>
                    <a:cxn ang="0">
                      <a:pos x="384" y="274"/>
                    </a:cxn>
                    <a:cxn ang="0">
                      <a:pos x="344" y="268"/>
                    </a:cxn>
                    <a:cxn ang="0">
                      <a:pos x="276" y="241"/>
                    </a:cxn>
                    <a:cxn ang="0">
                      <a:pos x="226" y="217"/>
                    </a:cxn>
                    <a:cxn ang="0">
                      <a:pos x="168" y="211"/>
                    </a:cxn>
                    <a:cxn ang="0">
                      <a:pos x="108" y="213"/>
                    </a:cxn>
                    <a:cxn ang="0">
                      <a:pos x="77" y="213"/>
                    </a:cxn>
                    <a:cxn ang="0">
                      <a:pos x="91" y="194"/>
                    </a:cxn>
                  </a:cxnLst>
                  <a:rect l="0" t="0" r="r" b="b"/>
                  <a:pathLst>
                    <a:path w="475" h="274">
                      <a:moveTo>
                        <a:pt x="91" y="194"/>
                      </a:moveTo>
                      <a:lnTo>
                        <a:pt x="217" y="199"/>
                      </a:lnTo>
                      <a:lnTo>
                        <a:pt x="301" y="222"/>
                      </a:lnTo>
                      <a:lnTo>
                        <a:pt x="387" y="251"/>
                      </a:lnTo>
                      <a:lnTo>
                        <a:pt x="419" y="241"/>
                      </a:lnTo>
                      <a:lnTo>
                        <a:pt x="452" y="201"/>
                      </a:lnTo>
                      <a:lnTo>
                        <a:pt x="459" y="165"/>
                      </a:lnTo>
                      <a:lnTo>
                        <a:pt x="457" y="126"/>
                      </a:lnTo>
                      <a:lnTo>
                        <a:pt x="443" y="96"/>
                      </a:lnTo>
                      <a:lnTo>
                        <a:pt x="333" y="56"/>
                      </a:lnTo>
                      <a:lnTo>
                        <a:pt x="228" y="23"/>
                      </a:lnTo>
                      <a:lnTo>
                        <a:pt x="136" y="17"/>
                      </a:lnTo>
                      <a:lnTo>
                        <a:pt x="108" y="23"/>
                      </a:lnTo>
                      <a:lnTo>
                        <a:pt x="129" y="56"/>
                      </a:lnTo>
                      <a:lnTo>
                        <a:pt x="129" y="121"/>
                      </a:lnTo>
                      <a:lnTo>
                        <a:pt x="104" y="165"/>
                      </a:lnTo>
                      <a:lnTo>
                        <a:pt x="104" y="130"/>
                      </a:lnTo>
                      <a:lnTo>
                        <a:pt x="113" y="84"/>
                      </a:lnTo>
                      <a:lnTo>
                        <a:pt x="102" y="57"/>
                      </a:lnTo>
                      <a:lnTo>
                        <a:pt x="82" y="38"/>
                      </a:lnTo>
                      <a:lnTo>
                        <a:pt x="65" y="40"/>
                      </a:lnTo>
                      <a:lnTo>
                        <a:pt x="34" y="67"/>
                      </a:lnTo>
                      <a:lnTo>
                        <a:pt x="23" y="103"/>
                      </a:lnTo>
                      <a:lnTo>
                        <a:pt x="23" y="144"/>
                      </a:lnTo>
                      <a:lnTo>
                        <a:pt x="39" y="176"/>
                      </a:lnTo>
                      <a:lnTo>
                        <a:pt x="65" y="176"/>
                      </a:lnTo>
                      <a:lnTo>
                        <a:pt x="86" y="172"/>
                      </a:lnTo>
                      <a:lnTo>
                        <a:pt x="93" y="167"/>
                      </a:lnTo>
                      <a:lnTo>
                        <a:pt x="70" y="211"/>
                      </a:lnTo>
                      <a:lnTo>
                        <a:pt x="27" y="194"/>
                      </a:lnTo>
                      <a:lnTo>
                        <a:pt x="5" y="165"/>
                      </a:lnTo>
                      <a:lnTo>
                        <a:pt x="0" y="126"/>
                      </a:lnTo>
                      <a:lnTo>
                        <a:pt x="11" y="84"/>
                      </a:lnTo>
                      <a:lnTo>
                        <a:pt x="27" y="44"/>
                      </a:lnTo>
                      <a:lnTo>
                        <a:pt x="59" y="21"/>
                      </a:lnTo>
                      <a:lnTo>
                        <a:pt x="99" y="6"/>
                      </a:lnTo>
                      <a:lnTo>
                        <a:pt x="140" y="0"/>
                      </a:lnTo>
                      <a:lnTo>
                        <a:pt x="190" y="0"/>
                      </a:lnTo>
                      <a:lnTo>
                        <a:pt x="244" y="6"/>
                      </a:lnTo>
                      <a:lnTo>
                        <a:pt x="296" y="17"/>
                      </a:lnTo>
                      <a:lnTo>
                        <a:pt x="362" y="44"/>
                      </a:lnTo>
                      <a:lnTo>
                        <a:pt x="425" y="63"/>
                      </a:lnTo>
                      <a:lnTo>
                        <a:pt x="464" y="84"/>
                      </a:lnTo>
                      <a:lnTo>
                        <a:pt x="470" y="115"/>
                      </a:lnTo>
                      <a:lnTo>
                        <a:pt x="475" y="153"/>
                      </a:lnTo>
                      <a:lnTo>
                        <a:pt x="468" y="195"/>
                      </a:lnTo>
                      <a:lnTo>
                        <a:pt x="452" y="230"/>
                      </a:lnTo>
                      <a:lnTo>
                        <a:pt x="425" y="257"/>
                      </a:lnTo>
                      <a:lnTo>
                        <a:pt x="384" y="274"/>
                      </a:lnTo>
                      <a:lnTo>
                        <a:pt x="344" y="268"/>
                      </a:lnTo>
                      <a:lnTo>
                        <a:pt x="276" y="241"/>
                      </a:lnTo>
                      <a:lnTo>
                        <a:pt x="226" y="217"/>
                      </a:lnTo>
                      <a:lnTo>
                        <a:pt x="168" y="211"/>
                      </a:lnTo>
                      <a:lnTo>
                        <a:pt x="108" y="213"/>
                      </a:lnTo>
                      <a:lnTo>
                        <a:pt x="77" y="213"/>
                      </a:lnTo>
                      <a:lnTo>
                        <a:pt x="91" y="194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" name="Freeform 6"/>
                <p:cNvSpPr>
                  <a:spLocks/>
                </p:cNvSpPr>
                <p:nvPr/>
              </p:nvSpPr>
              <p:spPr bwMode="auto">
                <a:xfrm>
                  <a:off x="1788" y="1489"/>
                  <a:ext cx="56" cy="77"/>
                </a:xfrm>
                <a:custGeom>
                  <a:avLst/>
                  <a:gdLst/>
                  <a:ahLst/>
                  <a:cxnLst>
                    <a:cxn ang="0">
                      <a:pos x="0" y="49"/>
                    </a:cxn>
                    <a:cxn ang="0">
                      <a:pos x="44" y="0"/>
                    </a:cxn>
                    <a:cxn ang="0">
                      <a:pos x="56" y="71"/>
                    </a:cxn>
                    <a:cxn ang="0">
                      <a:pos x="0" y="77"/>
                    </a:cxn>
                    <a:cxn ang="0">
                      <a:pos x="0" y="49"/>
                    </a:cxn>
                  </a:cxnLst>
                  <a:rect l="0" t="0" r="r" b="b"/>
                  <a:pathLst>
                    <a:path w="56" h="77">
                      <a:moveTo>
                        <a:pt x="0" y="49"/>
                      </a:moveTo>
                      <a:lnTo>
                        <a:pt x="44" y="0"/>
                      </a:lnTo>
                      <a:lnTo>
                        <a:pt x="56" y="71"/>
                      </a:lnTo>
                      <a:lnTo>
                        <a:pt x="0" y="77"/>
                      </a:lnTo>
                      <a:lnTo>
                        <a:pt x="0" y="49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01059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5184"/>
          </a:xfrm>
        </p:spPr>
        <p:txBody>
          <a:bodyPr/>
          <a:lstStyle/>
          <a:p>
            <a:r>
              <a:rPr lang="en-GB" dirty="0"/>
              <a:t>What is effective communication?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groups, try to come up with a definition of  communication.</a:t>
            </a:r>
          </a:p>
          <a:p>
            <a:pPr marL="0" lvl="0" indent="0" eaLnBrk="1" hangingPunct="1">
              <a:spcBef>
                <a:spcPct val="0"/>
              </a:spcBef>
              <a:buNone/>
            </a:pPr>
            <a:r>
              <a:rPr lang="en-GB" dirty="0">
                <a:ea typeface="Calibri" pitchFamily="34" charset="0"/>
                <a:cs typeface="Times New Roman" pitchFamily="18" charset="0"/>
              </a:rPr>
              <a:t>According to the Collins Essential English Dictionary (2006, 2</a:t>
            </a:r>
            <a:r>
              <a:rPr lang="en-GB" baseline="30000" dirty="0">
                <a:ea typeface="Calibri" pitchFamily="34" charset="0"/>
                <a:cs typeface="Times New Roman" pitchFamily="18" charset="0"/>
              </a:rPr>
              <a:t>nd</a:t>
            </a:r>
            <a:r>
              <a:rPr lang="en-GB" dirty="0">
                <a:ea typeface="Calibri" pitchFamily="34" charset="0"/>
                <a:cs typeface="Times New Roman" pitchFamily="18" charset="0"/>
              </a:rPr>
              <a:t> edition), it’s a noun meaning...</a:t>
            </a:r>
            <a:endParaRPr lang="en-US" dirty="0"/>
          </a:p>
          <a:p>
            <a:pPr marL="0" lvl="0" indent="0">
              <a:spcBef>
                <a:spcPct val="0"/>
              </a:spcBef>
              <a:buNone/>
            </a:pPr>
            <a:r>
              <a:rPr lang="en-US" b="1" dirty="0">
                <a:ea typeface="Calibri" pitchFamily="34" charset="0"/>
                <a:cs typeface="Times New Roman" pitchFamily="18" charset="0"/>
              </a:rPr>
              <a:t>1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. 	the exchange of information, ideas, or feelings </a:t>
            </a:r>
            <a:endParaRPr lang="en-US" dirty="0"/>
          </a:p>
          <a:p>
            <a:pPr marL="0" lvl="0" indent="0">
              <a:spcBef>
                <a:spcPct val="0"/>
              </a:spcBef>
              <a:buNone/>
            </a:pPr>
            <a:r>
              <a:rPr lang="en-US" b="1" dirty="0">
                <a:ea typeface="Calibri" pitchFamily="34" charset="0"/>
                <a:cs typeface="Times New Roman" pitchFamily="18" charset="0"/>
              </a:rPr>
              <a:t>2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. 	something communicated, such as a message </a:t>
            </a:r>
            <a:endParaRPr lang="en-US" dirty="0"/>
          </a:p>
          <a:p>
            <a:pPr marL="0" lvl="0" indent="0">
              <a:spcBef>
                <a:spcPct val="0"/>
              </a:spcBef>
              <a:buNone/>
            </a:pPr>
            <a:r>
              <a:rPr lang="en-US" b="1" dirty="0">
                <a:ea typeface="Calibri" pitchFamily="34" charset="0"/>
                <a:cs typeface="Times New Roman" pitchFamily="18" charset="0"/>
              </a:rPr>
              <a:t>3</a:t>
            </a:r>
            <a:r>
              <a:rPr lang="en-US" dirty="0">
                <a:ea typeface="Calibri" pitchFamily="34" charset="0"/>
                <a:cs typeface="Times New Roman" pitchFamily="18" charset="0"/>
              </a:rPr>
              <a:t>. 	communications means of travelling or 	sending messages</a:t>
            </a:r>
            <a:endParaRPr lang="en-US" dirty="0"/>
          </a:p>
          <a:p>
            <a:pPr marL="0" lvl="0" indent="0">
              <a:spcBef>
                <a:spcPct val="0"/>
              </a:spcBef>
              <a:buNone/>
            </a:pPr>
            <a:r>
              <a:rPr lang="en-GB" dirty="0">
                <a:ea typeface="Calibri" pitchFamily="34" charset="0"/>
                <a:cs typeface="Times New Roman" pitchFamily="18" charset="0"/>
              </a:rPr>
              <a:t>It’s an art as much as a science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622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What is Effective Communication?</a:t>
            </a:r>
            <a:endParaRPr lang="en-US" dirty="0"/>
          </a:p>
        </p:txBody>
      </p:sp>
      <p:pic>
        <p:nvPicPr>
          <p:cNvPr id="4" name="Picture 11" descr="C:\Documents and Settings\Janice\Local Settings\Temporary Internet Files\Content.IE5\J2WCG247\MC900197915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2826190"/>
            <a:ext cx="2016223" cy="2424820"/>
          </a:xfrm>
          <a:prstGeom prst="rect">
            <a:avLst/>
          </a:prstGeom>
          <a:noFill/>
        </p:spPr>
      </p:pic>
      <p:pic>
        <p:nvPicPr>
          <p:cNvPr id="5" name="Picture 4" descr="C:\Documents and Settings\Janice\Local Settings\Temporary Internet Files\Content.IE5\D71N3FSU\MC900097935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76256" y="2708920"/>
            <a:ext cx="1492752" cy="2376264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3275856" y="3198168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Information</a:t>
            </a:r>
          </a:p>
        </p:txBody>
      </p:sp>
    </p:spTree>
    <p:extLst>
      <p:ext uri="{BB962C8B-B14F-4D97-AF65-F5344CB8AC3E}">
        <p14:creationId xmlns:p14="http://schemas.microsoft.com/office/powerpoint/2010/main" val="3808266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75184"/>
          </a:xfrm>
        </p:spPr>
        <p:txBody>
          <a:bodyPr/>
          <a:lstStyle/>
          <a:p>
            <a:r>
              <a:rPr lang="en-GB" dirty="0"/>
              <a:t>The reality...</a:t>
            </a:r>
            <a:endParaRPr lang="en-US" dirty="0"/>
          </a:p>
        </p:txBody>
      </p:sp>
      <p:pic>
        <p:nvPicPr>
          <p:cNvPr id="4" name="Picture 16" descr="C:\Documents and Settings\Janice\Local Settings\Temporary Internet Files\Content.IE5\D71N3FSU\MC900053612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3" y="2420888"/>
            <a:ext cx="1944215" cy="2088232"/>
          </a:xfrm>
          <a:prstGeom prst="rect">
            <a:avLst/>
          </a:prstGeom>
          <a:noFill/>
        </p:spPr>
      </p:pic>
      <p:pic>
        <p:nvPicPr>
          <p:cNvPr id="5" name="Picture 5" descr="C:\Documents and Settings\Janice\Local Settings\Temporary Internet Files\Content.IE5\N8GYIN73\MC900141279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6732239" y="1901414"/>
            <a:ext cx="1753645" cy="2724338"/>
          </a:xfrm>
          <a:prstGeom prst="rect">
            <a:avLst/>
          </a:prstGeom>
          <a:noFill/>
        </p:spPr>
      </p:pic>
      <p:sp>
        <p:nvSpPr>
          <p:cNvPr id="6" name="Rectangle 5"/>
          <p:cNvSpPr/>
          <p:nvPr/>
        </p:nvSpPr>
        <p:spPr>
          <a:xfrm>
            <a:off x="2987824" y="3198168"/>
            <a:ext cx="288032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In</a:t>
            </a:r>
            <a:r>
              <a:rPr lang="en-US" b="1" dirty="0">
                <a:ln w="11430"/>
                <a:solidFill>
                  <a:schemeClr val="accent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</a:t>
            </a:r>
            <a:r>
              <a:rPr lang="en-US" b="1" dirty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or</a:t>
            </a:r>
            <a:r>
              <a:rPr lang="en-US" b="1" dirty="0">
                <a:ln w="11430"/>
                <a:solidFill>
                  <a:schemeClr val="accent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</a:t>
            </a:r>
            <a:r>
              <a:rPr lang="en-US" b="1" dirty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at</a:t>
            </a:r>
            <a:r>
              <a:rPr lang="en-US" b="1" dirty="0">
                <a:ln w="11430"/>
                <a:solidFill>
                  <a:schemeClr val="accent6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i</a:t>
            </a:r>
            <a:r>
              <a:rPr lang="en-US" b="1" dirty="0">
                <a:ln w="11430"/>
                <a:solidFill>
                  <a:schemeClr val="bg1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on</a:t>
            </a:r>
          </a:p>
        </p:txBody>
      </p:sp>
    </p:spTree>
    <p:extLst>
      <p:ext uri="{BB962C8B-B14F-4D97-AF65-F5344CB8AC3E}">
        <p14:creationId xmlns:p14="http://schemas.microsoft.com/office/powerpoint/2010/main" val="17415557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Potential influences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Body Language/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r>
              <a:rPr lang="en-GB" dirty="0"/>
              <a:t>Non-Verbal Communication</a:t>
            </a:r>
          </a:p>
          <a:p>
            <a:r>
              <a:rPr lang="en-GB" dirty="0"/>
              <a:t>Language used</a:t>
            </a:r>
          </a:p>
          <a:p>
            <a:r>
              <a:rPr lang="en-GB" dirty="0"/>
              <a:t>Existing knowledge</a:t>
            </a:r>
          </a:p>
          <a:p>
            <a:r>
              <a:rPr lang="en-GB" dirty="0"/>
              <a:t>Assumptions</a:t>
            </a:r>
          </a:p>
          <a:p>
            <a:r>
              <a:rPr lang="en-GB" dirty="0"/>
              <a:t>Context</a:t>
            </a:r>
          </a:p>
          <a:p>
            <a:r>
              <a:rPr lang="en-GB" dirty="0" smtClean="0"/>
              <a:t>Memory </a:t>
            </a:r>
          </a:p>
          <a:p>
            <a:endParaRPr lang="en-GB" dirty="0" smtClean="0"/>
          </a:p>
          <a:p>
            <a:endParaRPr lang="en-US" dirty="0"/>
          </a:p>
        </p:txBody>
      </p:sp>
      <p:pic>
        <p:nvPicPr>
          <p:cNvPr id="4" name="Picture 7" descr="C:\Documents and Settings\Janice\Local Settings\Temporary Internet Files\Content.IE5\SMGPZ3XX\MC900187159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692696"/>
            <a:ext cx="1512168" cy="1008112"/>
          </a:xfrm>
          <a:prstGeom prst="rect">
            <a:avLst/>
          </a:prstGeom>
          <a:noFill/>
        </p:spPr>
      </p:pic>
      <p:sp>
        <p:nvSpPr>
          <p:cNvPr id="5" name="Content Placeholder 4"/>
          <p:cNvSpPr txBox="1">
            <a:spLocks/>
          </p:cNvSpPr>
          <p:nvPr/>
        </p:nvSpPr>
        <p:spPr>
          <a:xfrm>
            <a:off x="4730552" y="1988840"/>
            <a:ext cx="4038600" cy="3773016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4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smtClean="0"/>
              <a:t>Attitudes</a:t>
            </a:r>
          </a:p>
          <a:p>
            <a:r>
              <a:rPr lang="en-GB" smtClean="0"/>
              <a:t>Stress</a:t>
            </a:r>
            <a:endParaRPr lang="en-US" smtClean="0"/>
          </a:p>
          <a:p>
            <a:r>
              <a:rPr lang="en-GB" smtClean="0"/>
              <a:t>Clarity</a:t>
            </a:r>
          </a:p>
          <a:p>
            <a:r>
              <a:rPr lang="en-GB" smtClean="0"/>
              <a:t>Culture</a:t>
            </a:r>
          </a:p>
          <a:p>
            <a:r>
              <a:rPr lang="en-GB" smtClean="0"/>
              <a:t>Listening skills</a:t>
            </a:r>
          </a:p>
          <a:p>
            <a:r>
              <a:rPr lang="en-GB" smtClean="0"/>
              <a:t>Writing skills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2034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/>
              <a:t>Why does it matter?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GB" dirty="0"/>
              <a:t>What happens when communication doesn’t work properly</a:t>
            </a:r>
            <a:r>
              <a:rPr lang="en-GB" dirty="0" smtClean="0"/>
              <a:t>?</a:t>
            </a:r>
          </a:p>
          <a:p>
            <a:r>
              <a:rPr lang="en-GB" dirty="0"/>
              <a:t>NEXT!</a:t>
            </a:r>
          </a:p>
          <a:p>
            <a:r>
              <a:rPr lang="en-GB" dirty="0"/>
              <a:t>Learn more about </a:t>
            </a:r>
            <a:r>
              <a:rPr lang="en-GB" dirty="0" err="1"/>
              <a:t>Natura</a:t>
            </a:r>
            <a:r>
              <a:rPr lang="en-GB" dirty="0"/>
              <a:t> 2000 and why it is important in protected areas that we communicate clearly and </a:t>
            </a:r>
            <a:r>
              <a:rPr lang="en-GB" dirty="0" smtClean="0"/>
              <a:t>effectively         </a:t>
            </a:r>
            <a:endParaRPr lang="en-US" dirty="0"/>
          </a:p>
          <a:p>
            <a:endParaRPr lang="en-GB" dirty="0"/>
          </a:p>
          <a:p>
            <a:endParaRPr lang="en-US" dirty="0"/>
          </a:p>
        </p:txBody>
      </p:sp>
      <p:pic>
        <p:nvPicPr>
          <p:cNvPr id="4" name="Picture 4" descr="C:\Documents and Settings\Janice\Local Settings\Temporary Internet Files\Content.IE5\NPFA65D9\MC90010478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24128" y="3789040"/>
            <a:ext cx="3024336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03742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Getting to know </a:t>
            </a:r>
            <a:br>
              <a:rPr lang="en-GB" dirty="0"/>
            </a:br>
            <a:r>
              <a:rPr lang="en-GB" dirty="0"/>
              <a:t>each other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Janice – An introduction</a:t>
            </a:r>
          </a:p>
          <a:p>
            <a:r>
              <a:rPr lang="en-GB" dirty="0"/>
              <a:t>Carol – An introduction</a:t>
            </a:r>
          </a:p>
          <a:p>
            <a:r>
              <a:rPr lang="en-GB" dirty="0" err="1"/>
              <a:t>Dea</a:t>
            </a:r>
            <a:r>
              <a:rPr lang="en-GB" dirty="0"/>
              <a:t> – An introduction</a:t>
            </a:r>
          </a:p>
          <a:p>
            <a:r>
              <a:rPr lang="en-GB" dirty="0"/>
              <a:t>About you...</a:t>
            </a:r>
            <a:endParaRPr lang="en-US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6025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Course Aim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To enable delegates to learn more about communication skills, and to practice in a safe environment</a:t>
            </a:r>
            <a:endParaRPr lang="en-US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700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/>
              <a:t>Course Objectives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412776"/>
            <a:ext cx="8134672" cy="4824536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/>
              <a:t>By the end of the course, delegates should have:</a:t>
            </a:r>
          </a:p>
          <a:p>
            <a:pPr lvl="0"/>
            <a:r>
              <a:rPr lang="en-GB" sz="2000" dirty="0"/>
              <a:t>A better understanding of the role and importance of </a:t>
            </a:r>
            <a:r>
              <a:rPr lang="en-GB" sz="2000" dirty="0" err="1"/>
              <a:t>Natura</a:t>
            </a:r>
            <a:r>
              <a:rPr lang="en-GB" sz="2000" dirty="0"/>
              <a:t> 2000 sites and networks</a:t>
            </a:r>
          </a:p>
          <a:p>
            <a:pPr lvl="0"/>
            <a:r>
              <a:rPr lang="en-GB" sz="2000" dirty="0"/>
              <a:t>A better understanding of how to communicate effectively, particularly within the context of </a:t>
            </a:r>
            <a:r>
              <a:rPr lang="en-GB" sz="2000" dirty="0" err="1"/>
              <a:t>Natura</a:t>
            </a:r>
            <a:r>
              <a:rPr lang="en-GB" sz="2000" dirty="0"/>
              <a:t> 2000</a:t>
            </a:r>
          </a:p>
          <a:p>
            <a:pPr lvl="0"/>
            <a:r>
              <a:rPr lang="en-GB" sz="2000" dirty="0"/>
              <a:t>An insight into the purpose of communication strategies, include communication within and outside the organisation</a:t>
            </a:r>
          </a:p>
          <a:p>
            <a:pPr lvl="0"/>
            <a:r>
              <a:rPr lang="en-GB" sz="2000" dirty="0"/>
              <a:t>Exposure to, and experience of, new communication skills, including written communication, presentation skills, feedback and listening skills.</a:t>
            </a:r>
          </a:p>
          <a:p>
            <a:pPr lvl="0"/>
            <a:r>
              <a:rPr lang="en-GB" sz="2000" dirty="0"/>
              <a:t>Discussed some techniques for two-way communication with groups, such as negotiation and facilitation techniques</a:t>
            </a:r>
          </a:p>
          <a:p>
            <a:pPr lvl="0"/>
            <a:r>
              <a:rPr lang="en-GB" sz="2000" dirty="0"/>
              <a:t>Throughout this course, time will be given to reflect on techniques used and to actively have a go.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87769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803176"/>
          </a:xfrm>
        </p:spPr>
        <p:txBody>
          <a:bodyPr/>
          <a:lstStyle/>
          <a:p>
            <a:r>
              <a:rPr lang="en-GB" dirty="0"/>
              <a:t>Course </a:t>
            </a:r>
            <a:r>
              <a:rPr lang="en-GB" dirty="0" smtClean="0"/>
              <a:t>Programme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/>
              <a:t>Setting the Scene</a:t>
            </a:r>
          </a:p>
          <a:p>
            <a:r>
              <a:rPr lang="en-GB" dirty="0"/>
              <a:t>Introductions to each other </a:t>
            </a:r>
            <a:endParaRPr lang="en-US" dirty="0"/>
          </a:p>
          <a:p>
            <a:r>
              <a:rPr lang="en-GB" dirty="0"/>
              <a:t>Introductions to course </a:t>
            </a:r>
          </a:p>
          <a:p>
            <a:r>
              <a:rPr lang="en-US" dirty="0"/>
              <a:t>An Introduction to </a:t>
            </a:r>
            <a:r>
              <a:rPr lang="en-US" dirty="0" err="1"/>
              <a:t>Natura</a:t>
            </a:r>
            <a:r>
              <a:rPr lang="en-US" dirty="0"/>
              <a:t> 2000</a:t>
            </a:r>
          </a:p>
          <a:p>
            <a:r>
              <a:rPr lang="en-US" dirty="0"/>
              <a:t>Communication in Protected Areas</a:t>
            </a:r>
          </a:p>
          <a:p>
            <a:r>
              <a:rPr lang="en-US" dirty="0"/>
              <a:t>Communication Strategies with </a:t>
            </a:r>
            <a:r>
              <a:rPr lang="en-US" dirty="0" err="1"/>
              <a:t>Organisations</a:t>
            </a:r>
            <a:endParaRPr lang="en-US" dirty="0"/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274041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Continue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/>
              <a:t>Developing your Personal Communication Skills</a:t>
            </a:r>
          </a:p>
          <a:p>
            <a:r>
              <a:rPr lang="en-GB" dirty="0"/>
              <a:t>Energiser and re-cap on yesterday</a:t>
            </a:r>
          </a:p>
          <a:p>
            <a:r>
              <a:rPr lang="en-GB" dirty="0"/>
              <a:t>Personal Communication skills, including:</a:t>
            </a:r>
          </a:p>
          <a:p>
            <a:pPr lvl="1"/>
            <a:r>
              <a:rPr lang="en-GB" dirty="0"/>
              <a:t>Verbal/Non-verbal communication</a:t>
            </a:r>
          </a:p>
          <a:p>
            <a:pPr lvl="1"/>
            <a:r>
              <a:rPr lang="en-GB" dirty="0"/>
              <a:t>Active listening</a:t>
            </a:r>
          </a:p>
          <a:p>
            <a:pPr lvl="1"/>
            <a:r>
              <a:rPr lang="en-GB" dirty="0"/>
              <a:t>Assertive, not aggressive</a:t>
            </a:r>
          </a:p>
          <a:p>
            <a:pPr lvl="1"/>
            <a:r>
              <a:rPr lang="en-GB" dirty="0"/>
              <a:t>Giving and receiving feedback</a:t>
            </a:r>
          </a:p>
          <a:p>
            <a:pPr lvl="1"/>
            <a:r>
              <a:rPr lang="en-GB" dirty="0"/>
              <a:t>Written communication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02953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Continue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/>
              <a:t>Developing your skills for communication with a wider audience</a:t>
            </a:r>
          </a:p>
          <a:p>
            <a:r>
              <a:rPr lang="en-GB" dirty="0"/>
              <a:t>Enlivener and re-cap on course so far</a:t>
            </a:r>
          </a:p>
          <a:p>
            <a:r>
              <a:rPr lang="en-GB" dirty="0"/>
              <a:t>Effective ways of communicating with groups</a:t>
            </a:r>
          </a:p>
          <a:p>
            <a:r>
              <a:rPr lang="en-GB" dirty="0"/>
              <a:t>Interpretation techniques</a:t>
            </a:r>
          </a:p>
          <a:p>
            <a:r>
              <a:rPr lang="en-GB" dirty="0"/>
              <a:t>Presentation skills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4142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Continue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i="1" dirty="0"/>
              <a:t>Being more effective in two-way communication</a:t>
            </a:r>
          </a:p>
          <a:p>
            <a:r>
              <a:rPr lang="en-GB" dirty="0"/>
              <a:t>Enlivener and re-cap</a:t>
            </a:r>
          </a:p>
          <a:p>
            <a:r>
              <a:rPr lang="en-GB" dirty="0"/>
              <a:t>Facilitation techniques</a:t>
            </a:r>
          </a:p>
          <a:p>
            <a:r>
              <a:rPr lang="en-GB" dirty="0"/>
              <a:t>Negotiation and Conflict resolution</a:t>
            </a:r>
          </a:p>
          <a:p>
            <a:r>
              <a:rPr lang="en-GB" dirty="0"/>
              <a:t>Online Communication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276112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2697"/>
            <a:ext cx="7772400" cy="1224135"/>
          </a:xfrm>
        </p:spPr>
        <p:txBody>
          <a:bodyPr/>
          <a:lstStyle/>
          <a:p>
            <a:r>
              <a:rPr lang="en-US" dirty="0" smtClean="0"/>
              <a:t>Continue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2348880"/>
            <a:ext cx="7016824" cy="3289920"/>
          </a:xfrm>
        </p:spPr>
        <p:txBody>
          <a:bodyPr/>
          <a:lstStyle/>
          <a:p>
            <a:pPr algn="l"/>
            <a:r>
              <a:rPr lang="en-GB" i="1" dirty="0"/>
              <a:t>More two-way communication</a:t>
            </a:r>
          </a:p>
          <a:p>
            <a:pPr algn="l"/>
            <a:r>
              <a:rPr lang="en-GB" dirty="0"/>
              <a:t>Enlivener and re-cap</a:t>
            </a:r>
          </a:p>
          <a:p>
            <a:pPr algn="l"/>
            <a:r>
              <a:rPr lang="en-GB" dirty="0"/>
              <a:t>Talking to the media</a:t>
            </a:r>
          </a:p>
          <a:p>
            <a:pPr algn="l"/>
            <a:r>
              <a:rPr lang="en-GB" i="1" dirty="0"/>
              <a:t>Action planning</a:t>
            </a:r>
          </a:p>
          <a:p>
            <a:pPr algn="l"/>
            <a:r>
              <a:rPr lang="en-GB" dirty="0"/>
              <a:t>Sharing your skills – Cascade learning</a:t>
            </a:r>
          </a:p>
          <a:p>
            <a:pPr algn="l"/>
            <a:r>
              <a:rPr lang="en-GB" dirty="0"/>
              <a:t>Action planning</a:t>
            </a:r>
          </a:p>
          <a:p>
            <a:pPr algn="l"/>
            <a:r>
              <a:rPr lang="en-GB" dirty="0"/>
              <a:t>Conclusions and finish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530810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Verdana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  <a:ea typeface="ＭＳ Ｐゴシック" pitchFamily="-107" charset="-128"/>
            <a:cs typeface="ＭＳ Ｐゴシック" pitchFamily="-107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51989B6F86CE48AD97A273B90B630B" ma:contentTypeVersion="1" ma:contentTypeDescription="Create a new document." ma:contentTypeScope="" ma:versionID="0484b6908e0fedf1f0bf87af664f871f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B7CE62D-9F7D-483D-81A4-8678352201AF}"/>
</file>

<file path=customXml/itemProps2.xml><?xml version="1.0" encoding="utf-8"?>
<ds:datastoreItem xmlns:ds="http://schemas.openxmlformats.org/officeDocument/2006/customXml" ds:itemID="{C3BA6EE6-2A12-447E-927A-5D74B03CBD9A}"/>
</file>

<file path=customXml/itemProps3.xml><?xml version="1.0" encoding="utf-8"?>
<ds:datastoreItem xmlns:ds="http://schemas.openxmlformats.org/officeDocument/2006/customXml" ds:itemID="{59F448A6-E055-4B7D-8723-535E7A9B38AF}"/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61</TotalTime>
  <Words>416</Words>
  <Application>Microsoft Office PowerPoint</Application>
  <PresentationFormat>On-screen Show (4:3)</PresentationFormat>
  <Paragraphs>90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Blank Presentation</vt:lpstr>
      <vt:lpstr>PowerPoint Presentation</vt:lpstr>
      <vt:lpstr>Getting to know  each other</vt:lpstr>
      <vt:lpstr>Course Aim</vt:lpstr>
      <vt:lpstr>Course Objectives</vt:lpstr>
      <vt:lpstr>Course Programme</vt:lpstr>
      <vt:lpstr>Continue</vt:lpstr>
      <vt:lpstr>Continue</vt:lpstr>
      <vt:lpstr>Continue</vt:lpstr>
      <vt:lpstr>Continue</vt:lpstr>
      <vt:lpstr>Learning Cycle</vt:lpstr>
      <vt:lpstr>Spiral of understanding skills</vt:lpstr>
      <vt:lpstr>What is Effective Communication? </vt:lpstr>
      <vt:lpstr>What is effective communication?</vt:lpstr>
      <vt:lpstr>What is Effective Communication?</vt:lpstr>
      <vt:lpstr>The reality...</vt:lpstr>
      <vt:lpstr> Potential influences</vt:lpstr>
      <vt:lpstr>Why does it matter?</vt:lpstr>
    </vt:vector>
  </TitlesOfParts>
  <Company>University of Brighton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Information Services</dc:creator>
  <cp:lastModifiedBy>Pc</cp:lastModifiedBy>
  <cp:revision>95</cp:revision>
  <cp:lastPrinted>2007-06-27T16:18:00Z</cp:lastPrinted>
  <dcterms:created xsi:type="dcterms:W3CDTF">2010-12-15T15:59:42Z</dcterms:created>
  <dcterms:modified xsi:type="dcterms:W3CDTF">2018-11-06T10:37:35Z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0x0101006951989B6F86CE48AD97A273B90B630B</vt:lpwstr>
  </property>
</Properties>
</file>