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7" r:id="rId4"/>
    <p:sldId id="259" r:id="rId5"/>
    <p:sldId id="260" r:id="rId6"/>
    <p:sldId id="261" r:id="rId7"/>
    <p:sldId id="262" r:id="rId8"/>
    <p:sldId id="263" r:id="rId9"/>
    <p:sldId id="264" r:id="rId10"/>
    <p:sldId id="270" r:id="rId11"/>
    <p:sldId id="266" r:id="rId12"/>
    <p:sldId id="267" r:id="rId13"/>
    <p:sldId id="268" r:id="rId14"/>
    <p:sldId id="269" r:id="rId15"/>
    <p:sldId id="26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475" autoAdjust="0"/>
  </p:normalViewPr>
  <p:slideViewPr>
    <p:cSldViewPr>
      <p:cViewPr varScale="1">
        <p:scale>
          <a:sx n="88" d="100"/>
          <a:sy n="88" d="100"/>
        </p:scale>
        <p:origin x="1843" y="62"/>
      </p:cViewPr>
      <p:guideLst>
        <p:guide orient="horz" pos="2160"/>
        <p:guide pos="2880"/>
      </p:guideLst>
    </p:cSldViewPr>
  </p:slideViewPr>
  <p:outlineViewPr>
    <p:cViewPr>
      <p:scale>
        <a:sx n="33" d="100"/>
        <a:sy n="33" d="100"/>
      </p:scale>
      <p:origin x="22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FF259-0A70-4FB6-A99B-56AA85A2BF7C}" type="datetimeFigureOut">
              <a:rPr lang="en-US" smtClean="0"/>
              <a:t>9/11/2018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629937-5454-4B4E-8248-0B41180FBE7C}" type="slidenum">
              <a:rPr lang="en-US" smtClean="0"/>
              <a:t>‹#›</a:t>
            </a:fld>
            <a:endParaRPr lang="en-US"/>
          </a:p>
        </p:txBody>
      </p:sp>
    </p:spTree>
    <p:extLst>
      <p:ext uri="{BB962C8B-B14F-4D97-AF65-F5344CB8AC3E}">
        <p14:creationId xmlns:p14="http://schemas.microsoft.com/office/powerpoint/2010/main" val="1354557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6B2F96-EA30-4B18-96F5-56ABB6A9138C}"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255903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6B2F96-EA30-4B18-96F5-56ABB6A9138C}"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404721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6B2F96-EA30-4B18-96F5-56ABB6A9138C}"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67692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6B2F96-EA30-4B18-96F5-56ABB6A9138C}"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1924656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6B2F96-EA30-4B18-96F5-56ABB6A9138C}" type="datetimeFigureOut">
              <a:rPr lang="en-US" smtClean="0"/>
              <a:t>9/11/2018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420802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6B2F96-EA30-4B18-96F5-56ABB6A9138C}" type="datetimeFigureOut">
              <a:rPr lang="en-US" smtClean="0"/>
              <a:t>9/11/2018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368235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6B2F96-EA30-4B18-96F5-56ABB6A9138C}" type="datetimeFigureOut">
              <a:rPr lang="en-US" smtClean="0"/>
              <a:t>9/11/2018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4030959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6B2F96-EA30-4B18-96F5-56ABB6A9138C}" type="datetimeFigureOut">
              <a:rPr lang="en-US" smtClean="0"/>
              <a:t>9/11/2018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3562192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B2F96-EA30-4B18-96F5-56ABB6A9138C}" type="datetimeFigureOut">
              <a:rPr lang="en-US" smtClean="0"/>
              <a:t>9/11/2018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389083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B2F96-EA30-4B18-96F5-56ABB6A9138C}" type="datetimeFigureOut">
              <a:rPr lang="en-US" smtClean="0"/>
              <a:t>9/11/2018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426350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B2F96-EA30-4B18-96F5-56ABB6A9138C}" type="datetimeFigureOut">
              <a:rPr lang="en-US" smtClean="0"/>
              <a:t>9/11/2018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0EA67-531D-4A24-9061-33964123D081}" type="slidenum">
              <a:rPr lang="en-US" smtClean="0"/>
              <a:t>‹#›</a:t>
            </a:fld>
            <a:endParaRPr lang="en-US"/>
          </a:p>
        </p:txBody>
      </p:sp>
    </p:spTree>
    <p:extLst>
      <p:ext uri="{BB962C8B-B14F-4D97-AF65-F5344CB8AC3E}">
        <p14:creationId xmlns:p14="http://schemas.microsoft.com/office/powerpoint/2010/main" val="2912243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B2F96-EA30-4B18-96F5-56ABB6A9138C}" type="datetimeFigureOut">
              <a:rPr lang="en-US" smtClean="0"/>
              <a:t>9/11/2018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0EA67-531D-4A24-9061-33964123D081}" type="slidenum">
              <a:rPr lang="en-US" smtClean="0"/>
              <a:t>‹#›</a:t>
            </a:fld>
            <a:endParaRPr lang="en-US"/>
          </a:p>
        </p:txBody>
      </p:sp>
    </p:spTree>
    <p:extLst>
      <p:ext uri="{BB962C8B-B14F-4D97-AF65-F5344CB8AC3E}">
        <p14:creationId xmlns:p14="http://schemas.microsoft.com/office/powerpoint/2010/main" val="95785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0"/>
            <a:ext cx="7772400" cy="1368152"/>
          </a:xfrm>
        </p:spPr>
        <p:txBody>
          <a:bodyPr>
            <a:normAutofit/>
          </a:bodyPr>
          <a:lstStyle/>
          <a:p>
            <a:r>
              <a:rPr lang="en-US" sz="1600" dirty="0" smtClean="0"/>
              <a:t>Vocational Training Center for Undergraduate University Students and Teachers in Jordan</a:t>
            </a:r>
            <a:br>
              <a:rPr lang="en-US" sz="1600" dirty="0" smtClean="0"/>
            </a:br>
            <a:r>
              <a:rPr lang="en-US" sz="1600" dirty="0" smtClean="0"/>
              <a:t>(VTC)</a:t>
            </a:r>
            <a:br>
              <a:rPr lang="en-US" sz="1600" dirty="0" smtClean="0"/>
            </a:br>
            <a:r>
              <a:rPr lang="en-US" sz="1600" dirty="0"/>
              <a:t/>
            </a:r>
            <a:br>
              <a:rPr lang="en-US" sz="1600" dirty="0"/>
            </a:br>
            <a:r>
              <a:rPr lang="en-US" sz="1600" dirty="0" smtClean="0"/>
              <a:t/>
            </a:r>
            <a:br>
              <a:rPr lang="en-US" sz="1600" dirty="0" smtClean="0"/>
            </a:br>
            <a:endParaRPr lang="en-US" sz="1600" dirty="0"/>
          </a:p>
        </p:txBody>
      </p:sp>
      <p:sp>
        <p:nvSpPr>
          <p:cNvPr id="3" name="Subtitle 2"/>
          <p:cNvSpPr>
            <a:spLocks noGrp="1"/>
          </p:cNvSpPr>
          <p:nvPr>
            <p:ph type="subTitle" idx="1"/>
          </p:nvPr>
        </p:nvSpPr>
        <p:spPr>
          <a:xfrm>
            <a:off x="1371600" y="2780928"/>
            <a:ext cx="6400800" cy="3384376"/>
          </a:xfrm>
        </p:spPr>
        <p:txBody>
          <a:bodyPr>
            <a:normAutofit/>
          </a:bodyPr>
          <a:lstStyle/>
          <a:p>
            <a:r>
              <a:rPr lang="en-US" sz="2400" b="1" dirty="0" smtClean="0"/>
              <a:t>VTC Project Implementation at AABU</a:t>
            </a:r>
          </a:p>
          <a:p>
            <a:r>
              <a:rPr lang="en-US" sz="1800" b="1" dirty="0" smtClean="0"/>
              <a:t>BY</a:t>
            </a:r>
          </a:p>
          <a:p>
            <a:r>
              <a:rPr lang="en-US" sz="1800" b="1" dirty="0" smtClean="0"/>
              <a:t>Dr. Mohammad Al-</a:t>
            </a:r>
            <a:r>
              <a:rPr lang="en-US" sz="1800" b="1" dirty="0" err="1" smtClean="0"/>
              <a:t>Smairan</a:t>
            </a:r>
            <a:endParaRPr lang="en-US" sz="1800" b="1" dirty="0" smtClean="0"/>
          </a:p>
          <a:p>
            <a:r>
              <a:rPr lang="en-US" sz="1800" b="1" dirty="0" smtClean="0"/>
              <a:t>Al al-</a:t>
            </a:r>
            <a:r>
              <a:rPr lang="en-US" sz="1800" b="1" dirty="0" err="1" smtClean="0"/>
              <a:t>Bayt</a:t>
            </a:r>
            <a:r>
              <a:rPr lang="en-US" sz="1800" b="1" dirty="0" smtClean="0"/>
              <a:t> University</a:t>
            </a:r>
          </a:p>
          <a:p>
            <a:endParaRPr lang="en-US" sz="1800" b="1" dirty="0"/>
          </a:p>
          <a:p>
            <a:r>
              <a:rPr lang="en-US" sz="1800" b="1" dirty="0" smtClean="0"/>
              <a:t>August 5, 2018</a:t>
            </a:r>
            <a:endParaRPr lang="en-US" sz="1800" b="1"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1027"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3982264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8565"/>
            <a:ext cx="7772400" cy="578267"/>
          </a:xfrm>
        </p:spPr>
        <p:txBody>
          <a:bodyPr>
            <a:normAutofit/>
          </a:bodyPr>
          <a:lstStyle/>
          <a:p>
            <a:r>
              <a:rPr lang="en-US" sz="1800" b="1" dirty="0"/>
              <a:t>MONOJO Training Workshop at Al al-</a:t>
            </a:r>
            <a:r>
              <a:rPr lang="en-US" sz="1800" b="1" dirty="0" err="1"/>
              <a:t>Bayt</a:t>
            </a:r>
            <a:r>
              <a:rPr lang="en-US" sz="1800" b="1" dirty="0"/>
              <a:t> University</a:t>
            </a:r>
            <a:endParaRPr lang="en-US" sz="1800" dirty="0"/>
          </a:p>
        </p:txBody>
      </p:sp>
      <p:sp>
        <p:nvSpPr>
          <p:cNvPr id="3" name="Subtitle 2"/>
          <p:cNvSpPr>
            <a:spLocks noGrp="1"/>
          </p:cNvSpPr>
          <p:nvPr>
            <p:ph type="subTitle" idx="1"/>
          </p:nvPr>
        </p:nvSpPr>
        <p:spPr>
          <a:xfrm>
            <a:off x="395536" y="1988840"/>
            <a:ext cx="8280920" cy="4608512"/>
          </a:xfrm>
        </p:spPr>
        <p:txBody>
          <a:bodyPr>
            <a:normAutofit/>
          </a:bodyPr>
          <a:lstStyle/>
          <a:p>
            <a:pPr algn="l"/>
            <a:r>
              <a:rPr lang="en-US" sz="1800" dirty="0"/>
              <a:t>Time and place: April, 11, 2018</a:t>
            </a:r>
          </a:p>
          <a:p>
            <a:pPr algn="l"/>
            <a:r>
              <a:rPr lang="en-US" sz="1800" dirty="0"/>
              <a:t>Location: Al al-</a:t>
            </a:r>
            <a:r>
              <a:rPr lang="en-US" sz="1800" dirty="0" err="1"/>
              <a:t>Bayt</a:t>
            </a:r>
            <a:r>
              <a:rPr lang="en-US" sz="1800" dirty="0"/>
              <a:t> University</a:t>
            </a:r>
          </a:p>
          <a:p>
            <a:pPr algn="l"/>
            <a:r>
              <a:rPr lang="en-US" sz="1800" dirty="0"/>
              <a:t>Trainer: MONOJO company team</a:t>
            </a:r>
          </a:p>
          <a:p>
            <a:pPr algn="just"/>
            <a:r>
              <a:rPr lang="en-US" sz="1800" dirty="0"/>
              <a:t>The training was one of the proposed activities in the Vocational training center for undergraduate university students and teacher in Jordan as one of the objectives of Capacity Building in the Field of Higher Education in the Jordanian Universities.</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pic>
        <p:nvPicPr>
          <p:cNvPr id="7" name="Picture 6"/>
          <p:cNvPicPr/>
          <p:nvPr/>
        </p:nvPicPr>
        <p:blipFill>
          <a:blip r:embed="rId5" cstate="print">
            <a:extLst>
              <a:ext uri="{28A0092B-C50C-407E-A947-70E740481C1C}">
                <a14:useLocalDpi xmlns:a14="http://schemas.microsoft.com/office/drawing/2010/main" val="0"/>
              </a:ext>
            </a:extLst>
          </a:blip>
          <a:stretch>
            <a:fillRect/>
          </a:stretch>
        </p:blipFill>
        <p:spPr>
          <a:xfrm>
            <a:off x="683568" y="4149080"/>
            <a:ext cx="3600400" cy="2376264"/>
          </a:xfrm>
          <a:prstGeom prst="rect">
            <a:avLst/>
          </a:prstGeom>
        </p:spPr>
      </p:pic>
      <p:pic>
        <p:nvPicPr>
          <p:cNvPr id="8" name="Picture 7"/>
          <p:cNvPicPr/>
          <p:nvPr/>
        </p:nvPicPr>
        <p:blipFill>
          <a:blip r:embed="rId6" cstate="print">
            <a:extLst>
              <a:ext uri="{28A0092B-C50C-407E-A947-70E740481C1C}">
                <a14:useLocalDpi xmlns:a14="http://schemas.microsoft.com/office/drawing/2010/main" val="0"/>
              </a:ext>
            </a:extLst>
          </a:blip>
          <a:stretch>
            <a:fillRect/>
          </a:stretch>
        </p:blipFill>
        <p:spPr>
          <a:xfrm>
            <a:off x="4788024" y="4149081"/>
            <a:ext cx="3960440" cy="2376263"/>
          </a:xfrm>
          <a:prstGeom prst="rect">
            <a:avLst/>
          </a:prstGeom>
        </p:spPr>
      </p:pic>
    </p:spTree>
    <p:extLst>
      <p:ext uri="{BB962C8B-B14F-4D97-AF65-F5344CB8AC3E}">
        <p14:creationId xmlns:p14="http://schemas.microsoft.com/office/powerpoint/2010/main" val="1793720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234679"/>
          </a:xfrm>
        </p:spPr>
        <p:txBody>
          <a:bodyPr>
            <a:normAutofit/>
          </a:bodyPr>
          <a:lstStyle/>
          <a:p>
            <a:r>
              <a:rPr lang="en-US" sz="4000" dirty="0" smtClean="0"/>
              <a:t>Dissemination Activities</a:t>
            </a:r>
            <a:endParaRPr lang="en-US" sz="4000" dirty="0"/>
          </a:p>
        </p:txBody>
      </p:sp>
      <p:sp>
        <p:nvSpPr>
          <p:cNvPr id="3" name="Subtitle 2"/>
          <p:cNvSpPr>
            <a:spLocks noGrp="1"/>
          </p:cNvSpPr>
          <p:nvPr>
            <p:ph type="subTitle" idx="1"/>
          </p:nvPr>
        </p:nvSpPr>
        <p:spPr/>
        <p:txBody>
          <a:bodyPr/>
          <a:lstStyle/>
          <a:p>
            <a:endParaRPr lang="en-US"/>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1722852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8565"/>
            <a:ext cx="7772400" cy="794291"/>
          </a:xfrm>
        </p:spPr>
        <p:txBody>
          <a:bodyPr>
            <a:normAutofit/>
          </a:bodyPr>
          <a:lstStyle/>
          <a:p>
            <a:r>
              <a:rPr lang="en-US" sz="2800" dirty="0" smtClean="0"/>
              <a:t>Prepare the Third Issue of Newsletter</a:t>
            </a:r>
            <a:endParaRPr lang="en-US" sz="2800" dirty="0"/>
          </a:p>
        </p:txBody>
      </p:sp>
      <p:sp>
        <p:nvSpPr>
          <p:cNvPr id="3" name="Subtitle 2"/>
          <p:cNvSpPr>
            <a:spLocks noGrp="1"/>
          </p:cNvSpPr>
          <p:nvPr>
            <p:ph type="subTitle" idx="1"/>
          </p:nvPr>
        </p:nvSpPr>
        <p:spPr>
          <a:xfrm>
            <a:off x="611560" y="3356992"/>
            <a:ext cx="7992888" cy="3168352"/>
          </a:xfrm>
        </p:spPr>
        <p:txBody>
          <a:bodyPr/>
          <a:lstStyle/>
          <a:p>
            <a:r>
              <a:rPr lang="en-US" dirty="0" smtClean="0"/>
              <a:t>Coming Soon</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1178748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9649" y="1484784"/>
            <a:ext cx="7772400" cy="938535"/>
          </a:xfrm>
        </p:spPr>
        <p:txBody>
          <a:bodyPr>
            <a:normAutofit/>
          </a:bodyPr>
          <a:lstStyle/>
          <a:p>
            <a:r>
              <a:rPr lang="en-US" sz="3200" dirty="0" smtClean="0"/>
              <a:t>VTC Website</a:t>
            </a:r>
            <a:endParaRPr lang="en-US" sz="3200" dirty="0"/>
          </a:p>
        </p:txBody>
      </p:sp>
      <p:sp>
        <p:nvSpPr>
          <p:cNvPr id="3" name="Subtitle 2"/>
          <p:cNvSpPr>
            <a:spLocks noGrp="1"/>
          </p:cNvSpPr>
          <p:nvPr>
            <p:ph type="subTitle" idx="1"/>
          </p:nvPr>
        </p:nvSpPr>
        <p:spPr>
          <a:xfrm>
            <a:off x="683568" y="3429000"/>
            <a:ext cx="7848872" cy="2952328"/>
          </a:xfrm>
        </p:spPr>
        <p:txBody>
          <a:bodyPr/>
          <a:lstStyle/>
          <a:p>
            <a:r>
              <a:rPr lang="en-US" dirty="0" smtClean="0"/>
              <a:t>Coming Soon</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6"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9477592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50703"/>
          </a:xfrm>
        </p:spPr>
        <p:txBody>
          <a:bodyPr>
            <a:normAutofit/>
          </a:bodyPr>
          <a:lstStyle/>
          <a:p>
            <a:r>
              <a:rPr lang="en-US" sz="3200" dirty="0" smtClean="0"/>
              <a:t>Thank you for your attention</a:t>
            </a:r>
            <a:endParaRPr lang="en-US" sz="3200" dirty="0"/>
          </a:p>
        </p:txBody>
      </p:sp>
      <p:sp>
        <p:nvSpPr>
          <p:cNvPr id="3" name="Subtitle 2"/>
          <p:cNvSpPr>
            <a:spLocks noGrp="1"/>
          </p:cNvSpPr>
          <p:nvPr>
            <p:ph type="subTitle" idx="1"/>
          </p:nvPr>
        </p:nvSpPr>
        <p:spPr/>
        <p:txBody>
          <a:bodyPr/>
          <a:lstStyle/>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1091009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8565"/>
            <a:ext cx="7772400" cy="722283"/>
          </a:xfrm>
        </p:spPr>
        <p:txBody>
          <a:bodyPr>
            <a:normAutofit/>
          </a:bodyPr>
          <a:lstStyle/>
          <a:p>
            <a:endParaRPr lang="en-US" sz="1800" dirty="0"/>
          </a:p>
        </p:txBody>
      </p:sp>
      <p:sp>
        <p:nvSpPr>
          <p:cNvPr id="3" name="Subtitle 2"/>
          <p:cNvSpPr>
            <a:spLocks noGrp="1"/>
          </p:cNvSpPr>
          <p:nvPr>
            <p:ph type="subTitle" idx="1"/>
          </p:nvPr>
        </p:nvSpPr>
        <p:spPr>
          <a:xfrm>
            <a:off x="611560" y="2204864"/>
            <a:ext cx="8136904" cy="4320480"/>
          </a:xfrm>
        </p:spPr>
        <p:txBody>
          <a:bodyPr/>
          <a:lstStyle/>
          <a:p>
            <a:endParaRPr lang="en-US" dirty="0"/>
          </a:p>
        </p:txBody>
      </p:sp>
    </p:spTree>
    <p:extLst>
      <p:ext uri="{BB962C8B-B14F-4D97-AF65-F5344CB8AC3E}">
        <p14:creationId xmlns:p14="http://schemas.microsoft.com/office/powerpoint/2010/main" val="277450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864095"/>
          </a:xfrm>
        </p:spPr>
        <p:txBody>
          <a:bodyPr>
            <a:normAutofit/>
          </a:bodyPr>
          <a:lstStyle/>
          <a:p>
            <a:r>
              <a:rPr lang="en-US" sz="1600" dirty="0" smtClean="0"/>
              <a:t>Vocational Training Center for Undergraduate University Students and Teachers in Jordan</a:t>
            </a:r>
            <a:br>
              <a:rPr lang="en-US" sz="1600" dirty="0" smtClean="0"/>
            </a:br>
            <a:r>
              <a:rPr lang="en-US" sz="1600" dirty="0" smtClean="0"/>
              <a:t>(VTC)</a:t>
            </a:r>
            <a:endParaRPr lang="en-US" sz="1600" dirty="0"/>
          </a:p>
        </p:txBody>
      </p:sp>
      <p:sp>
        <p:nvSpPr>
          <p:cNvPr id="3" name="Subtitle 2"/>
          <p:cNvSpPr>
            <a:spLocks noGrp="1"/>
          </p:cNvSpPr>
          <p:nvPr>
            <p:ph type="subTitle" idx="1"/>
          </p:nvPr>
        </p:nvSpPr>
        <p:spPr>
          <a:xfrm>
            <a:off x="1371600" y="2924944"/>
            <a:ext cx="6400800" cy="3600400"/>
          </a:xfrm>
        </p:spPr>
        <p:txBody>
          <a:bodyPr/>
          <a:lstStyle/>
          <a:p>
            <a:r>
              <a:rPr lang="en-US" dirty="0" smtClean="0"/>
              <a:t>Overview</a:t>
            </a:r>
          </a:p>
          <a:p>
            <a:pPr marL="342900" indent="-342900">
              <a:buFont typeface="Wingdings" pitchFamily="2" charset="2"/>
              <a:buChar char="Ø"/>
            </a:pPr>
            <a:r>
              <a:rPr lang="en-US" sz="2000" dirty="0" smtClean="0"/>
              <a:t>Achieved Tasks in Development Work Packages</a:t>
            </a:r>
          </a:p>
          <a:p>
            <a:pPr marL="342900" indent="-342900">
              <a:buFont typeface="Wingdings" pitchFamily="2" charset="2"/>
              <a:buChar char="Ø"/>
            </a:pPr>
            <a:r>
              <a:rPr lang="en-US" sz="2000" dirty="0" smtClean="0"/>
              <a:t>Achieved Tasks in Dissemination Work  Packages</a:t>
            </a:r>
          </a:p>
          <a:p>
            <a:endParaRPr lang="en-US" sz="24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2100526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US" dirty="0" smtClean="0"/>
              <a:t>Development Activities</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2199852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0431" y="1484784"/>
            <a:ext cx="7772400" cy="936103"/>
          </a:xfrm>
        </p:spPr>
        <p:txBody>
          <a:bodyPr>
            <a:normAutofit/>
          </a:bodyPr>
          <a:lstStyle/>
          <a:p>
            <a:pPr algn="l"/>
            <a:r>
              <a:rPr lang="en-US" sz="3200" dirty="0" smtClean="0"/>
              <a:t>Achieved Tasks</a:t>
            </a:r>
            <a:endParaRPr lang="en-US" sz="3200" dirty="0"/>
          </a:p>
        </p:txBody>
      </p:sp>
      <p:sp>
        <p:nvSpPr>
          <p:cNvPr id="3" name="Subtitle 2"/>
          <p:cNvSpPr>
            <a:spLocks noGrp="1"/>
          </p:cNvSpPr>
          <p:nvPr>
            <p:ph type="subTitle" idx="1"/>
          </p:nvPr>
        </p:nvSpPr>
        <p:spPr>
          <a:xfrm>
            <a:off x="899592" y="2708920"/>
            <a:ext cx="7632848" cy="3384376"/>
          </a:xfrm>
        </p:spPr>
        <p:txBody>
          <a:bodyPr>
            <a:normAutofit/>
          </a:bodyPr>
          <a:lstStyle/>
          <a:p>
            <a:pPr marL="342900" indent="-342900" algn="l">
              <a:buFont typeface="Wingdings" pitchFamily="2" charset="2"/>
              <a:buChar char="ü"/>
            </a:pPr>
            <a:r>
              <a:rPr lang="en-US" sz="2400" dirty="0" smtClean="0"/>
              <a:t>A report on market need analysis was prepared</a:t>
            </a:r>
          </a:p>
          <a:p>
            <a:pPr marL="342900" indent="-342900" algn="l">
              <a:buFont typeface="Wingdings" pitchFamily="2" charset="2"/>
              <a:buChar char="ü"/>
            </a:pPr>
            <a:r>
              <a:rPr lang="en-US" sz="2400" dirty="0" smtClean="0"/>
              <a:t>A IT specialist was assigned</a:t>
            </a:r>
          </a:p>
          <a:p>
            <a:pPr marL="342900" indent="-342900" algn="l">
              <a:buFont typeface="Wingdings" pitchFamily="2" charset="2"/>
              <a:buChar char="ü"/>
            </a:pPr>
            <a:r>
              <a:rPr lang="en-US" sz="2400" dirty="0" smtClean="0"/>
              <a:t>Teaching and learning programs for the VTC were prepared</a:t>
            </a:r>
          </a:p>
          <a:p>
            <a:pPr marL="342900" indent="-342900" algn="l">
              <a:buFont typeface="Wingdings" pitchFamily="2" charset="2"/>
              <a:buChar char="ü"/>
            </a:pPr>
            <a:r>
              <a:rPr lang="en-US" sz="2400" dirty="0" smtClean="0"/>
              <a:t>Vocational Training Center</a:t>
            </a:r>
          </a:p>
          <a:p>
            <a:pPr marL="342900" indent="-342900" algn="l">
              <a:buFont typeface="Wingdings" pitchFamily="2" charset="2"/>
              <a:buChar char="ü"/>
            </a:pPr>
            <a:r>
              <a:rPr lang="en-US" sz="2400" dirty="0" smtClean="0"/>
              <a:t>Workshops and trainings in career planning and career startup were conducted</a:t>
            </a:r>
          </a:p>
          <a:p>
            <a:pPr algn="l"/>
            <a:endParaRPr lang="en-US" sz="20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1348663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792087"/>
          </a:xfrm>
        </p:spPr>
        <p:txBody>
          <a:bodyPr>
            <a:normAutofit/>
          </a:bodyPr>
          <a:lstStyle/>
          <a:p>
            <a:r>
              <a:rPr lang="en-US" sz="2000" dirty="0" smtClean="0"/>
              <a:t>VTC was established at School of Engineering</a:t>
            </a:r>
            <a:endParaRPr lang="en-US" sz="2000" dirty="0"/>
          </a:p>
        </p:txBody>
      </p:sp>
      <p:sp>
        <p:nvSpPr>
          <p:cNvPr id="3" name="Subtitle 2"/>
          <p:cNvSpPr>
            <a:spLocks noGrp="1"/>
          </p:cNvSpPr>
          <p:nvPr>
            <p:ph type="subTitle" idx="1"/>
          </p:nvPr>
        </p:nvSpPr>
        <p:spPr>
          <a:xfrm>
            <a:off x="395536" y="2276872"/>
            <a:ext cx="8496944" cy="3960440"/>
          </a:xfrm>
        </p:spPr>
        <p:txBody>
          <a:bodyPr/>
          <a:lstStyle/>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pic>
        <p:nvPicPr>
          <p:cNvPr id="1026" name="Picture 2" descr="C:\Users\Pc\Desktop\17f2f6c2-2808-4d32-a00a-dc2d09e83766.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9" y="2420888"/>
            <a:ext cx="3744416" cy="374441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c\Desktop\2530df6f-f071-4fb1-b7ff-258d24d50a91 (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2420888"/>
            <a:ext cx="4032448"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770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8564"/>
            <a:ext cx="7772400" cy="938307"/>
          </a:xfrm>
        </p:spPr>
        <p:txBody>
          <a:bodyPr>
            <a:normAutofit fontScale="90000"/>
          </a:bodyPr>
          <a:lstStyle/>
          <a:p>
            <a:r>
              <a:rPr lang="en-US" sz="2000" b="1" dirty="0"/>
              <a:t>Career Planning for Undergraduate Students Training Workshop at Al al-</a:t>
            </a:r>
            <a:r>
              <a:rPr lang="en-US" sz="2000" b="1" dirty="0" err="1"/>
              <a:t>Bayt</a:t>
            </a:r>
            <a:r>
              <a:rPr lang="en-US" sz="2000" b="1" dirty="0"/>
              <a:t> University</a:t>
            </a:r>
            <a:r>
              <a:rPr lang="en-US" dirty="0"/>
              <a:t/>
            </a:r>
            <a:br>
              <a:rPr lang="en-US" dirty="0"/>
            </a:br>
            <a:endParaRPr lang="en-US" dirty="0"/>
          </a:p>
        </p:txBody>
      </p:sp>
      <p:sp>
        <p:nvSpPr>
          <p:cNvPr id="3" name="Subtitle 2"/>
          <p:cNvSpPr>
            <a:spLocks noGrp="1"/>
          </p:cNvSpPr>
          <p:nvPr>
            <p:ph type="subTitle" idx="1"/>
          </p:nvPr>
        </p:nvSpPr>
        <p:spPr>
          <a:xfrm>
            <a:off x="539552" y="1988840"/>
            <a:ext cx="8136904" cy="4608512"/>
          </a:xfrm>
        </p:spPr>
        <p:txBody>
          <a:bodyPr>
            <a:normAutofit/>
          </a:bodyPr>
          <a:lstStyle/>
          <a:p>
            <a:pPr algn="l"/>
            <a:r>
              <a:rPr lang="en-US" sz="1600" dirty="0"/>
              <a:t>Training </a:t>
            </a:r>
            <a:r>
              <a:rPr lang="en-US" sz="1600" dirty="0" smtClean="0"/>
              <a:t>Date:</a:t>
            </a:r>
            <a:r>
              <a:rPr lang="en-US" sz="1600" dirty="0"/>
              <a:t> </a:t>
            </a:r>
            <a:r>
              <a:rPr lang="en-US" sz="1600" dirty="0" smtClean="0"/>
              <a:t>August</a:t>
            </a:r>
            <a:r>
              <a:rPr lang="en-US" sz="1600" dirty="0"/>
              <a:t>, 13, 2017</a:t>
            </a:r>
          </a:p>
          <a:p>
            <a:pPr algn="l"/>
            <a:r>
              <a:rPr lang="en-US" sz="1600" dirty="0" smtClean="0"/>
              <a:t>Location: Al </a:t>
            </a:r>
            <a:r>
              <a:rPr lang="en-US" sz="1600" dirty="0"/>
              <a:t>al-</a:t>
            </a:r>
            <a:r>
              <a:rPr lang="en-US" sz="1600" dirty="0" err="1"/>
              <a:t>Bayt</a:t>
            </a:r>
            <a:r>
              <a:rPr lang="en-US" sz="1600" dirty="0"/>
              <a:t> </a:t>
            </a:r>
            <a:r>
              <a:rPr lang="en-US" sz="1600" dirty="0" smtClean="0"/>
              <a:t>University</a:t>
            </a:r>
          </a:p>
          <a:p>
            <a:pPr algn="l"/>
            <a:r>
              <a:rPr lang="en-US" sz="1600" dirty="0" smtClean="0"/>
              <a:t>Trainer: Dr. </a:t>
            </a:r>
            <a:r>
              <a:rPr lang="en-US" sz="1600" dirty="0" err="1" smtClean="0"/>
              <a:t>Khaled</a:t>
            </a:r>
            <a:r>
              <a:rPr lang="en-US" sz="1600" dirty="0" smtClean="0"/>
              <a:t> </a:t>
            </a:r>
            <a:r>
              <a:rPr lang="en-US" sz="1600" dirty="0" err="1" smtClean="0"/>
              <a:t>Khrisat</a:t>
            </a:r>
            <a:r>
              <a:rPr lang="en-US" sz="1600" dirty="0" smtClean="0"/>
              <a:t> form MONOJO company</a:t>
            </a:r>
            <a:endParaRPr lang="en-US" sz="1600" dirty="0"/>
          </a:p>
          <a:p>
            <a:pPr algn="just"/>
            <a:r>
              <a:rPr lang="en-US" sz="1600" dirty="0"/>
              <a:t>The training was one of the proposed activities in the Vocational training center for undergraduate university students and teacher in Jordan as one of the objectives of Capacity Building in the Field of Higher Education in the Jordanian Universities</a:t>
            </a:r>
            <a:r>
              <a:rPr lang="en-US" sz="1600" dirty="0" smtClean="0"/>
              <a:t>.</a:t>
            </a:r>
          </a:p>
          <a:p>
            <a:pPr algn="just"/>
            <a:r>
              <a:rPr lang="en-US" sz="1600" dirty="0"/>
              <a:t>The training topics was according to the output of the questionnaire distributed among the students and policy makers.</a:t>
            </a:r>
          </a:p>
          <a:p>
            <a:pPr algn="just"/>
            <a:r>
              <a:rPr lang="en-US" sz="1600" dirty="0"/>
              <a:t>The training program focus on an important issues and skills that needs by students.</a:t>
            </a:r>
          </a:p>
          <a:p>
            <a:pPr algn="l"/>
            <a:endParaRPr lang="en-US" sz="2000" dirty="0"/>
          </a:p>
          <a:p>
            <a:pPr algn="l"/>
            <a:endParaRPr lang="en-US" sz="2000" dirty="0"/>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pic>
        <p:nvPicPr>
          <p:cNvPr id="7" name="Picture 6" descr="C:\Users\Pc\Desktop\WhatsApp Image 2017-08-13 at 7.11.21 PM.jpe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4653136"/>
            <a:ext cx="3528391" cy="1872208"/>
          </a:xfrm>
          <a:prstGeom prst="rect">
            <a:avLst/>
          </a:prstGeom>
          <a:noFill/>
          <a:ln>
            <a:noFill/>
          </a:ln>
        </p:spPr>
      </p:pic>
      <p:pic>
        <p:nvPicPr>
          <p:cNvPr id="8" name="Picture 7" descr="C:\Users\Pc\Desktop\WhatsApp Image 2017-08-13 at 7.11.24 PM (1).jpe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27984" y="4653136"/>
            <a:ext cx="3816423" cy="1872208"/>
          </a:xfrm>
          <a:prstGeom prst="rect">
            <a:avLst/>
          </a:prstGeom>
          <a:noFill/>
          <a:ln>
            <a:noFill/>
          </a:ln>
        </p:spPr>
      </p:pic>
    </p:spTree>
    <p:extLst>
      <p:ext uri="{BB962C8B-B14F-4D97-AF65-F5344CB8AC3E}">
        <p14:creationId xmlns:p14="http://schemas.microsoft.com/office/powerpoint/2010/main" val="2293576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12777"/>
            <a:ext cx="7772400" cy="648071"/>
          </a:xfrm>
        </p:spPr>
        <p:txBody>
          <a:bodyPr>
            <a:normAutofit/>
          </a:bodyPr>
          <a:lstStyle/>
          <a:p>
            <a:r>
              <a:rPr lang="en-US" sz="1800" b="1" dirty="0"/>
              <a:t>Cloud Computing Training Workshop at Al al-</a:t>
            </a:r>
            <a:r>
              <a:rPr lang="en-US" sz="1800" b="1" dirty="0" err="1"/>
              <a:t>Bayt</a:t>
            </a:r>
            <a:r>
              <a:rPr lang="en-US" sz="1800" b="1" dirty="0"/>
              <a:t> University</a:t>
            </a:r>
            <a:r>
              <a:rPr lang="en-US" sz="1800" dirty="0"/>
              <a:t/>
            </a:r>
            <a:br>
              <a:rPr lang="en-US" sz="1800" dirty="0"/>
            </a:br>
            <a:endParaRPr lang="en-US" sz="1800" dirty="0"/>
          </a:p>
        </p:txBody>
      </p:sp>
      <p:sp>
        <p:nvSpPr>
          <p:cNvPr id="3" name="Subtitle 2"/>
          <p:cNvSpPr>
            <a:spLocks noGrp="1"/>
          </p:cNvSpPr>
          <p:nvPr>
            <p:ph type="subTitle" idx="1"/>
          </p:nvPr>
        </p:nvSpPr>
        <p:spPr>
          <a:xfrm>
            <a:off x="827584" y="2204864"/>
            <a:ext cx="7560840" cy="4176464"/>
          </a:xfrm>
        </p:spPr>
        <p:txBody>
          <a:bodyPr/>
          <a:lstStyle/>
          <a:p>
            <a:pPr algn="l"/>
            <a:r>
              <a:rPr lang="en-US" sz="1800" dirty="0"/>
              <a:t>Training </a:t>
            </a:r>
            <a:r>
              <a:rPr lang="en-US" sz="1800" dirty="0" smtClean="0"/>
              <a:t>Date: October</a:t>
            </a:r>
            <a:r>
              <a:rPr lang="en-US" sz="1800" dirty="0"/>
              <a:t>, 22, 2017</a:t>
            </a:r>
          </a:p>
          <a:p>
            <a:pPr algn="l"/>
            <a:r>
              <a:rPr lang="en-US" sz="1800" dirty="0" smtClean="0"/>
              <a:t>Location: Al </a:t>
            </a:r>
            <a:r>
              <a:rPr lang="en-US" sz="1800" dirty="0"/>
              <a:t>al-</a:t>
            </a:r>
            <a:r>
              <a:rPr lang="en-US" sz="1800" dirty="0" err="1"/>
              <a:t>Bayt</a:t>
            </a:r>
            <a:r>
              <a:rPr lang="en-US" sz="1800" dirty="0"/>
              <a:t> </a:t>
            </a:r>
            <a:r>
              <a:rPr lang="en-US" sz="1800" dirty="0" smtClean="0"/>
              <a:t>University</a:t>
            </a:r>
          </a:p>
          <a:p>
            <a:pPr algn="l"/>
            <a:r>
              <a:rPr lang="en-US" sz="1800" dirty="0" smtClean="0"/>
              <a:t>Trainer: Eng. Ahmed Al-</a:t>
            </a:r>
            <a:r>
              <a:rPr lang="en-US" sz="1800" dirty="0" err="1" smtClean="0"/>
              <a:t>Madan</a:t>
            </a:r>
            <a:endParaRPr lang="en-US" sz="1800" dirty="0" smtClean="0"/>
          </a:p>
          <a:p>
            <a:pPr algn="l"/>
            <a:endParaRPr lang="en-US" sz="1800" dirty="0"/>
          </a:p>
          <a:p>
            <a:pPr algn="just"/>
            <a:r>
              <a:rPr lang="en-US" sz="1800" dirty="0"/>
              <a:t>The training was one of the proposed activities in the Vocational training center for undergraduate university students and teacher in Jordan as one of the objectives of Capacity Building in the Field of Higher Education in the Jordanian Universities.</a:t>
            </a:r>
          </a:p>
          <a:p>
            <a:pPr algn="just"/>
            <a:r>
              <a:rPr lang="en-US" sz="1800" dirty="0"/>
              <a:t>The training topics was according to the output of the questionnaire distributed among the students and policy makers.</a:t>
            </a:r>
          </a:p>
          <a:p>
            <a:pPr algn="just"/>
            <a:r>
              <a:rPr lang="en-US" sz="1800" dirty="0"/>
              <a:t>The training program focus on an important issues and skills that needs by students.</a:t>
            </a:r>
          </a:p>
          <a:p>
            <a:pPr algn="l"/>
            <a:endParaRPr lang="en-US" sz="1800" dirty="0"/>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spTree>
    <p:extLst>
      <p:ext uri="{BB962C8B-B14F-4D97-AF65-F5344CB8AC3E}">
        <p14:creationId xmlns:p14="http://schemas.microsoft.com/office/powerpoint/2010/main" val="3607194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338565"/>
            <a:ext cx="8424936" cy="1082323"/>
          </a:xfrm>
        </p:spPr>
        <p:txBody>
          <a:bodyPr>
            <a:normAutofit fontScale="90000"/>
          </a:bodyPr>
          <a:lstStyle/>
          <a:p>
            <a:r>
              <a:rPr lang="en-US" sz="2000" b="1" dirty="0"/>
              <a:t>SLOVAK Training Workshop at Al al-</a:t>
            </a:r>
            <a:r>
              <a:rPr lang="en-US" sz="2000" b="1" dirty="0" err="1"/>
              <a:t>Bayt</a:t>
            </a:r>
            <a:r>
              <a:rPr lang="en-US" sz="2000" b="1" dirty="0"/>
              <a:t> University</a:t>
            </a:r>
            <a:r>
              <a:rPr lang="en-US" sz="2000" dirty="0"/>
              <a:t/>
            </a:r>
            <a:br>
              <a:rPr lang="en-US" sz="2000" dirty="0"/>
            </a:br>
            <a:r>
              <a:rPr lang="en-US" sz="2000" b="1" dirty="0"/>
              <a:t>October, 25, 2017</a:t>
            </a:r>
            <a:r>
              <a:rPr lang="en-US" dirty="0"/>
              <a:t/>
            </a:r>
            <a:br>
              <a:rPr lang="en-US" dirty="0"/>
            </a:br>
            <a:endParaRPr lang="en-US" dirty="0"/>
          </a:p>
        </p:txBody>
      </p:sp>
      <p:sp>
        <p:nvSpPr>
          <p:cNvPr id="3" name="Subtitle 2"/>
          <p:cNvSpPr>
            <a:spLocks noGrp="1"/>
          </p:cNvSpPr>
          <p:nvPr>
            <p:ph type="subTitle" idx="1"/>
          </p:nvPr>
        </p:nvSpPr>
        <p:spPr>
          <a:xfrm>
            <a:off x="251520" y="1988840"/>
            <a:ext cx="8640960" cy="4536504"/>
          </a:xfrm>
        </p:spPr>
        <p:txBody>
          <a:bodyPr>
            <a:normAutofit/>
          </a:bodyPr>
          <a:lstStyle/>
          <a:p>
            <a:pPr algn="l"/>
            <a:r>
              <a:rPr lang="en-US" sz="1800" dirty="0" smtClean="0"/>
              <a:t>Training was conducted by Slovak University of Agriculture in Nitra, aimed to improve:</a:t>
            </a:r>
          </a:p>
          <a:p>
            <a:pPr lvl="0" algn="just"/>
            <a:r>
              <a:rPr lang="en-US" sz="1800" dirty="0" smtClean="0"/>
              <a:t>1- Sales </a:t>
            </a:r>
            <a:r>
              <a:rPr lang="en-US" sz="1800" dirty="0"/>
              <a:t>and Marketing Skills: Contrast in International Marketing between Chosen European </a:t>
            </a:r>
            <a:r>
              <a:rPr lang="en-US" sz="1800" dirty="0" smtClean="0"/>
              <a:t>    – </a:t>
            </a:r>
            <a:r>
              <a:rPr lang="en-US" sz="1800" dirty="0"/>
              <a:t>Asian – African Countries.</a:t>
            </a:r>
          </a:p>
          <a:p>
            <a:pPr lvl="0" algn="just"/>
            <a:r>
              <a:rPr lang="en-US" sz="1800" dirty="0" smtClean="0"/>
              <a:t>2- Global </a:t>
            </a:r>
            <a:r>
              <a:rPr lang="en-US" sz="1800" dirty="0"/>
              <a:t>Citizenship Education – Critical Thinking in Solving Problems and New Ideas.</a:t>
            </a:r>
          </a:p>
          <a:p>
            <a:pPr lvl="0" algn="just"/>
            <a:r>
              <a:rPr lang="en-US" sz="1800" dirty="0" smtClean="0"/>
              <a:t>3- Basic </a:t>
            </a:r>
            <a:r>
              <a:rPr lang="en-US" sz="1800" dirty="0"/>
              <a:t>Fundamentals in Project Management: Internationalization, Networking and Project </a:t>
            </a:r>
            <a:r>
              <a:rPr lang="en-US" sz="1800" dirty="0" smtClean="0"/>
              <a:t>Cooperation </a:t>
            </a:r>
            <a:r>
              <a:rPr lang="en-US" sz="1800" dirty="0"/>
              <a:t>Opportunities in Higher </a:t>
            </a:r>
            <a:r>
              <a:rPr lang="en-US" sz="1800" dirty="0" smtClean="0"/>
              <a:t>Education.</a:t>
            </a:r>
            <a:endParaRPr lang="en-US" sz="1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pic>
        <p:nvPicPr>
          <p:cNvPr id="7" name="Picture 6" descr="C:\Users\Pc\Desktop\38fd5210-2fb6-42fa-9f67-ad72e4165f97.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3933056"/>
            <a:ext cx="3816424" cy="2304256"/>
          </a:xfrm>
          <a:prstGeom prst="rect">
            <a:avLst/>
          </a:prstGeom>
          <a:noFill/>
          <a:ln>
            <a:noFill/>
          </a:ln>
        </p:spPr>
      </p:pic>
      <p:pic>
        <p:nvPicPr>
          <p:cNvPr id="8" name="Picture 7" descr="C:\Users\Pc\Desktop\02e0e702-05ac-40d2-a5a6-28a24ace2915.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27985" y="3933056"/>
            <a:ext cx="3960439" cy="2304256"/>
          </a:xfrm>
          <a:prstGeom prst="rect">
            <a:avLst/>
          </a:prstGeom>
          <a:noFill/>
          <a:ln>
            <a:noFill/>
          </a:ln>
        </p:spPr>
      </p:pic>
    </p:spTree>
    <p:extLst>
      <p:ext uri="{BB962C8B-B14F-4D97-AF65-F5344CB8AC3E}">
        <p14:creationId xmlns:p14="http://schemas.microsoft.com/office/powerpoint/2010/main" val="3429051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1224135"/>
          </a:xfrm>
        </p:spPr>
        <p:txBody>
          <a:bodyPr>
            <a:normAutofit fontScale="90000"/>
          </a:bodyPr>
          <a:lstStyle/>
          <a:p>
            <a:r>
              <a:rPr lang="en-US" sz="2000" b="1" dirty="0"/>
              <a:t>PORTUGAL Training Workshop at Al al-</a:t>
            </a:r>
            <a:r>
              <a:rPr lang="en-US" sz="2000" b="1" dirty="0" err="1"/>
              <a:t>Bayt</a:t>
            </a:r>
            <a:r>
              <a:rPr lang="en-US" sz="2000" b="1" dirty="0"/>
              <a:t> University</a:t>
            </a:r>
            <a:r>
              <a:rPr lang="en-US" sz="2000" dirty="0"/>
              <a:t/>
            </a:r>
            <a:br>
              <a:rPr lang="en-US" sz="2000" dirty="0"/>
            </a:br>
            <a:r>
              <a:rPr lang="en-US" sz="2000" b="1" dirty="0"/>
              <a:t>November, 15, 2017</a:t>
            </a:r>
            <a:r>
              <a:rPr lang="en-US" dirty="0"/>
              <a:t/>
            </a:r>
            <a:br>
              <a:rPr lang="en-US" dirty="0"/>
            </a:br>
            <a:endParaRPr lang="en-US" dirty="0"/>
          </a:p>
        </p:txBody>
      </p:sp>
      <p:sp>
        <p:nvSpPr>
          <p:cNvPr id="3" name="Subtitle 2"/>
          <p:cNvSpPr>
            <a:spLocks noGrp="1"/>
          </p:cNvSpPr>
          <p:nvPr>
            <p:ph type="subTitle" idx="1"/>
          </p:nvPr>
        </p:nvSpPr>
        <p:spPr>
          <a:xfrm>
            <a:off x="539552" y="2132856"/>
            <a:ext cx="8352928" cy="4392488"/>
          </a:xfrm>
        </p:spPr>
        <p:txBody>
          <a:bodyPr/>
          <a:lstStyle/>
          <a:p>
            <a:pPr algn="l"/>
            <a:r>
              <a:rPr lang="en-US" sz="1800" dirty="0"/>
              <a:t>Training was conducted by </a:t>
            </a:r>
            <a:r>
              <a:rPr lang="en-US" sz="1800" dirty="0" smtClean="0"/>
              <a:t>ISPAB, </a:t>
            </a:r>
            <a:r>
              <a:rPr lang="en-US" sz="1800" dirty="0"/>
              <a:t>aimed to improve</a:t>
            </a:r>
            <a:r>
              <a:rPr lang="en-US" sz="1800" dirty="0" smtClean="0"/>
              <a:t>:</a:t>
            </a:r>
          </a:p>
          <a:p>
            <a:pPr marL="285750" lvl="0" indent="-285750" algn="l">
              <a:buFont typeface="Wingdings" pitchFamily="2" charset="2"/>
              <a:buChar char="ü"/>
            </a:pPr>
            <a:r>
              <a:rPr lang="en-US" sz="1800" dirty="0"/>
              <a:t>Customer Essential Elements of a Customer Management Approach.</a:t>
            </a:r>
          </a:p>
          <a:p>
            <a:pPr marL="285750" lvl="0" indent="-285750" algn="l">
              <a:buFont typeface="Wingdings" pitchFamily="2" charset="2"/>
              <a:buChar char="ü"/>
            </a:pPr>
            <a:r>
              <a:rPr lang="en-US" sz="1800" dirty="0"/>
              <a:t>Sales and Marketing Skills: Strategy and Tactics.</a:t>
            </a:r>
          </a:p>
          <a:p>
            <a:pPr marL="285750" lvl="0" indent="-285750" algn="l">
              <a:buFont typeface="Wingdings" pitchFamily="2" charset="2"/>
              <a:buChar char="ü"/>
            </a:pPr>
            <a:r>
              <a:rPr lang="en-US" sz="1800" dirty="0"/>
              <a:t>History, Heritage and Development: The Touristic Activity.</a:t>
            </a:r>
          </a:p>
          <a:p>
            <a:pPr algn="l"/>
            <a:endParaRPr lang="en-US" sz="1800" dirty="0"/>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260649"/>
            <a:ext cx="1440160" cy="1008111"/>
          </a:xfrm>
          <a:prstGeom prst="rect">
            <a:avLst/>
          </a:prstGeom>
          <a:noFill/>
          <a:ln>
            <a:noFill/>
          </a:ln>
        </p:spPr>
      </p:pic>
      <p:pic>
        <p:nvPicPr>
          <p:cNvPr id="5" name="Picture 3" descr="D:\Erasmus+\aabu_logoA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5" y="260649"/>
            <a:ext cx="2160240" cy="9361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Acer Veriton M2631\Downloads\Erasmus+ new.jpg"/>
          <p:cNvPicPr/>
          <p:nvPr/>
        </p:nvPicPr>
        <p:blipFill>
          <a:blip r:embed="rId4" cstate="print"/>
          <a:srcRect/>
          <a:stretch>
            <a:fillRect/>
          </a:stretch>
        </p:blipFill>
        <p:spPr bwMode="auto">
          <a:xfrm>
            <a:off x="6156176" y="260649"/>
            <a:ext cx="2376264" cy="1077916"/>
          </a:xfrm>
          <a:prstGeom prst="rect">
            <a:avLst/>
          </a:prstGeom>
          <a:noFill/>
          <a:ln w="9525">
            <a:noFill/>
            <a:miter lim="800000"/>
            <a:headEnd/>
            <a:tailEnd/>
          </a:ln>
        </p:spPr>
      </p:pic>
      <p:pic>
        <p:nvPicPr>
          <p:cNvPr id="7" name="Picture 6" descr="C:\Users\Pc\Desktop\3b0547aa-5af6-4bfb-9562-e99e64e729fd.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59" y="3573016"/>
            <a:ext cx="3816425" cy="2520280"/>
          </a:xfrm>
          <a:prstGeom prst="rect">
            <a:avLst/>
          </a:prstGeom>
          <a:noFill/>
          <a:ln>
            <a:noFill/>
          </a:ln>
        </p:spPr>
      </p:pic>
      <p:pic>
        <p:nvPicPr>
          <p:cNvPr id="8" name="Picture 7" descr="C:\Users\Pc\Desktop\099b43b1-0202-4d93-bfce-8441ba648277.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88024" y="3573016"/>
            <a:ext cx="3744416" cy="2520279"/>
          </a:xfrm>
          <a:prstGeom prst="rect">
            <a:avLst/>
          </a:prstGeom>
          <a:noFill/>
          <a:ln>
            <a:noFill/>
          </a:ln>
        </p:spPr>
      </p:pic>
    </p:spTree>
    <p:extLst>
      <p:ext uri="{BB962C8B-B14F-4D97-AF65-F5344CB8AC3E}">
        <p14:creationId xmlns:p14="http://schemas.microsoft.com/office/powerpoint/2010/main" val="20484692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51989B6F86CE48AD97A273B90B630B" ma:contentTypeVersion="1" ma:contentTypeDescription="Create a new document." ma:contentTypeScope="" ma:versionID="0484b6908e0fedf1f0bf87af664f871f">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47F3C43-F16B-41B8-8AF0-7195FC1842A1}"/>
</file>

<file path=customXml/itemProps2.xml><?xml version="1.0" encoding="utf-8"?>
<ds:datastoreItem xmlns:ds="http://schemas.openxmlformats.org/officeDocument/2006/customXml" ds:itemID="{94B4FDE9-F7F1-48FF-BDFC-D4C788CC768E}"/>
</file>

<file path=customXml/itemProps3.xml><?xml version="1.0" encoding="utf-8"?>
<ds:datastoreItem xmlns:ds="http://schemas.openxmlformats.org/officeDocument/2006/customXml" ds:itemID="{FE984A05-13DF-40E9-A8AC-321440AD7030}"/>
</file>

<file path=docProps/app.xml><?xml version="1.0" encoding="utf-8"?>
<Properties xmlns="http://schemas.openxmlformats.org/officeDocument/2006/extended-properties" xmlns:vt="http://schemas.openxmlformats.org/officeDocument/2006/docPropsVTypes">
  <TotalTime>332</TotalTime>
  <Words>510</Words>
  <Application>Microsoft Office PowerPoint</Application>
  <PresentationFormat>On-screen Show (4:3)</PresentationFormat>
  <Paragraphs>59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Vocational Training Center for Undergraduate University Students and Teachers in Jordan (VTC)   </vt:lpstr>
      <vt:lpstr>Vocational Training Center for Undergraduate University Students and Teachers in Jordan (VTC)</vt:lpstr>
      <vt:lpstr>PowerPoint Presentation</vt:lpstr>
      <vt:lpstr>Achieved Tasks</vt:lpstr>
      <vt:lpstr>VTC was established at School of Engineering</vt:lpstr>
      <vt:lpstr>Career Planning for Undergraduate Students Training Workshop at Al al-Bayt University </vt:lpstr>
      <vt:lpstr>Cloud Computing Training Workshop at Al al-Bayt University </vt:lpstr>
      <vt:lpstr>SLOVAK Training Workshop at Al al-Bayt University October, 25, 2017 </vt:lpstr>
      <vt:lpstr>PORTUGAL Training Workshop at Al al-Bayt University November, 15, 2017 </vt:lpstr>
      <vt:lpstr>MONOJO Training Workshop at Al al-Bayt University</vt:lpstr>
      <vt:lpstr>Dissemination Activities</vt:lpstr>
      <vt:lpstr>Prepare the Third Issue of Newsletter</vt:lpstr>
      <vt:lpstr>VTC Website</vt:lpstr>
      <vt:lpstr>Thank you for your attention</vt:lpstr>
      <vt:lpstr>PowerPoint Presentation</vt:lpstr>
    </vt:vector>
  </TitlesOfParts>
  <Company>aabu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Vocational Training Center for Undergraduate University Students and Teachers in Jordan (VTC)</dc:title>
  <dc:creator>Pc</dc:creator>
  <cp:lastModifiedBy>Leena Marashdeh</cp:lastModifiedBy>
  <cp:revision>31</cp:revision>
  <dcterms:created xsi:type="dcterms:W3CDTF">2018-08-05T11:13:39Z</dcterms:created>
  <dcterms:modified xsi:type="dcterms:W3CDTF">2018-09-11T15:20:30Z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0x0101006951989B6F86CE48AD97A273B90B630B</vt:lpwstr>
  </property>
</Properties>
</file>