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FF4DF-E29A-4212-92A5-9C5A1F211660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5296B-8066-432D-95FD-B5740784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28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5E7-F6D5-420B-ACE3-3A1FC3CD4940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1A913-25D8-4801-BA49-F81E905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7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3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5840"/>
            <a:ext cx="10972800" cy="5021262"/>
          </a:xfrm>
        </p:spPr>
        <p:txBody>
          <a:bodyPr/>
          <a:lstStyle>
            <a:lvl1pPr>
              <a:defRPr sz="2000"/>
            </a:lvl1pPr>
            <a:lvl2pPr marL="225425" indent="-225425">
              <a:spcBef>
                <a:spcPts val="800"/>
              </a:spcBef>
              <a:buFont typeface="Arial" panose="020B0604020202020204" pitchFamily="34" charset="0"/>
              <a:buChar char="•"/>
              <a:defRPr sz="1800"/>
            </a:lvl2pPr>
            <a:lvl3pPr marL="571500" indent="-2286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3pPr>
            <a:lvl4pPr marL="914400" indent="-231775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4pPr>
            <a:lvl5pPr marL="1255713" indent="-230188">
              <a:spcBef>
                <a:spcPts val="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18pt Regular Big Bullet One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31620"/>
            <a:ext cx="10972800" cy="6400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109" y="1759130"/>
            <a:ext cx="7509753" cy="9840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1874"/>
            <a:ext cx="10515600" cy="32862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6906"/>
            <a:ext cx="1088571" cy="13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4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0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0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3109" y="1209866"/>
            <a:ext cx="7509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40488"/>
            <a:ext cx="10515600" cy="3667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9F04-FDAD-42B0-81EA-7156D80F604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622" y="191817"/>
            <a:ext cx="1679159" cy="152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" y="351108"/>
            <a:ext cx="3585361" cy="1024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892105" y="6356350"/>
            <a:ext cx="440779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6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109" y="3949023"/>
            <a:ext cx="3465945" cy="13892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University of Jordan</a:t>
            </a:r>
            <a:endParaRPr lang="en-US" dirty="0"/>
          </a:p>
        </p:txBody>
      </p:sp>
      <p:pic>
        <p:nvPicPr>
          <p:cNvPr id="1026" name="Picture 2" descr="Image result for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50" y="2921985"/>
            <a:ext cx="4953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7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Breadboard Layout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2076"/>
          <a:stretch/>
        </p:blipFill>
        <p:spPr>
          <a:xfrm>
            <a:off x="2148557" y="3060497"/>
            <a:ext cx="8170691" cy="28464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633108" y="3309871"/>
            <a:ext cx="7183462" cy="0"/>
          </a:xfrm>
          <a:prstGeom prst="line">
            <a:avLst/>
          </a:prstGeom>
          <a:ln w="50800" cap="rnd">
            <a:solidFill>
              <a:srgbClr val="00B05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33109" y="3440238"/>
            <a:ext cx="7161687" cy="0"/>
          </a:xfrm>
          <a:prstGeom prst="line">
            <a:avLst/>
          </a:prstGeom>
          <a:ln w="50800" cap="rnd">
            <a:solidFill>
              <a:srgbClr val="00B0F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79721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79721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95400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95400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9434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629435" y="4660651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45113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45113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79147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879147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94826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994826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128860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128861" y="4660651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44539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244539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366631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66631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82310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482310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616344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616345" y="4660651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32023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32023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60080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860080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75759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975759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09793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109794" y="4660651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25472" y="3783127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25472" y="466065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361331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361331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77010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477010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611044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611045" y="4672638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26723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726723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60757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60757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976436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76436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110470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110471" y="4672638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226149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26149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348241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348241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463920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463920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597954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5597955" y="4672638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713633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713633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841690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841690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957369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957369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091403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6091404" y="4672638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207082" y="3795114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207082" y="4672638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339699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339699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455378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455378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589412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6589413" y="4658045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705091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705091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839125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839125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954804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954804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088838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7088839" y="4658045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204517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204517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326609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326609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442288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42288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576322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576323" y="4658045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692001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692001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820058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820058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935737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935737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069771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8069772" y="4658045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185450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185450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314437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314437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430116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430116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8564150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8564151" y="4658045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679829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679829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813863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8813863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8929542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8929542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9063576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9063577" y="4658045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179255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9179255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9301347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9301347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9417026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9417026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551060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9551061" y="4658045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9666739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9666739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9794796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9794796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9910475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9910475" y="4658045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0044509" y="3780521"/>
            <a:ext cx="1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10044510" y="4658045"/>
            <a:ext cx="6423" cy="548640"/>
          </a:xfrm>
          <a:prstGeom prst="line">
            <a:avLst/>
          </a:prstGeom>
          <a:ln w="50800" cap="rnd">
            <a:solidFill>
              <a:srgbClr val="FFC00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8" name="Picture 297"/>
          <p:cNvPicPr>
            <a:picLocks noChangeAspect="1"/>
          </p:cNvPicPr>
          <p:nvPr/>
        </p:nvPicPr>
        <p:blipFill rotWithShape="1">
          <a:blip r:embed="rId2" cstate="print"/>
          <a:srcRect l="2076"/>
          <a:stretch/>
        </p:blipFill>
        <p:spPr>
          <a:xfrm>
            <a:off x="5033887" y="1286831"/>
            <a:ext cx="4646643" cy="1618773"/>
          </a:xfrm>
          <a:prstGeom prst="rect">
            <a:avLst/>
          </a:prstGeom>
        </p:spPr>
      </p:pic>
      <p:sp>
        <p:nvSpPr>
          <p:cNvPr id="299" name="TextBox 298"/>
          <p:cNvSpPr txBox="1"/>
          <p:nvPr/>
        </p:nvSpPr>
        <p:spPr>
          <a:xfrm>
            <a:off x="2137874" y="2096218"/>
            <a:ext cx="2340321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en-US" sz="2000" dirty="0"/>
              <a:t>Connected dots</a:t>
            </a:r>
            <a:br>
              <a:rPr lang="en-US" sz="2000" dirty="0"/>
            </a:br>
            <a:r>
              <a:rPr lang="en-US" sz="2000" dirty="0"/>
              <a:t>represent connectivity</a:t>
            </a:r>
          </a:p>
        </p:txBody>
      </p:sp>
      <p:cxnSp>
        <p:nvCxnSpPr>
          <p:cNvPr id="251" name="Straight Connector 250"/>
          <p:cNvCxnSpPr/>
          <p:nvPr/>
        </p:nvCxnSpPr>
        <p:spPr>
          <a:xfrm>
            <a:off x="2654883" y="5530557"/>
            <a:ext cx="7183462" cy="0"/>
          </a:xfrm>
          <a:prstGeom prst="line">
            <a:avLst/>
          </a:prstGeom>
          <a:ln w="50800" cap="rnd">
            <a:solidFill>
              <a:srgbClr val="00B05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2654884" y="5660924"/>
            <a:ext cx="7161687" cy="0"/>
          </a:xfrm>
          <a:prstGeom prst="line">
            <a:avLst/>
          </a:prstGeom>
          <a:ln w="50800" cap="rnd">
            <a:solidFill>
              <a:srgbClr val="00B0F0">
                <a:alpha val="50000"/>
              </a:srgb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1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LED BASIC</a:t>
            </a:r>
            <a:endParaRPr lang="en-US" dirty="0"/>
          </a:p>
        </p:txBody>
      </p:sp>
      <p:sp>
        <p:nvSpPr>
          <p:cNvPr id="299" name="TextBox 298"/>
          <p:cNvSpPr txBox="1"/>
          <p:nvPr/>
        </p:nvSpPr>
        <p:spPr>
          <a:xfrm>
            <a:off x="2012082" y="1204445"/>
            <a:ext cx="786972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dirty="0"/>
              <a:t>How to tell between anode and cathode?</a:t>
            </a:r>
          </a:p>
          <a:p>
            <a:endParaRPr lang="en-US" sz="2000" dirty="0"/>
          </a:p>
        </p:txBody>
      </p:sp>
      <p:pic>
        <p:nvPicPr>
          <p:cNvPr id="5122" name="Picture 2" descr="https://cdn.sparkfun.com/assets/8/8/7/1/0/518ac8c5ce395f5f5000000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200401"/>
            <a:ext cx="3200399" cy="12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244902" y="188602"/>
            <a:ext cx="2122939" cy="4708235"/>
            <a:chOff x="5181374" y="1204444"/>
            <a:chExt cx="2122939" cy="4708235"/>
          </a:xfrm>
        </p:grpSpPr>
        <p:pic>
          <p:nvPicPr>
            <p:cNvPr id="5124" name="Picture 4" descr="https://cdn.sparkfun.com/assets/0/c/5/d/a/518d2d78ce395f267500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88726" y="2497092"/>
              <a:ext cx="4708235" cy="2122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5377543" y="2068286"/>
              <a:ext cx="865300" cy="729343"/>
            </a:xfrm>
            <a:prstGeom prst="ellipse">
              <a:avLst/>
            </a:prstGeom>
            <a:solidFill>
              <a:srgbClr val="FF0000">
                <a:alpha val="34000"/>
              </a:srgbClr>
            </a:solidFill>
            <a:ln w="127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square" lIns="0" tIns="0" rIns="0" bIns="0" rtlCol="0" anchor="ctr"/>
            <a:lstStyle/>
            <a:p>
              <a:pPr algn="ctr" eaLnBrk="0" hangingPunct="0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5810193" y="5040086"/>
              <a:ext cx="865300" cy="729343"/>
            </a:xfrm>
            <a:prstGeom prst="ellipse">
              <a:avLst/>
            </a:prstGeom>
            <a:solidFill>
              <a:srgbClr val="FF0000">
                <a:alpha val="34000"/>
              </a:srgbClr>
            </a:solidFill>
            <a:ln w="127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square" lIns="0" tIns="0" rIns="0" bIns="0" rtlCol="0" anchor="ctr"/>
            <a:lstStyle/>
            <a:p>
              <a:pPr algn="ctr" eaLnBrk="0" hangingPunct="0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2451886"/>
            <a:ext cx="8915400" cy="417751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365760" indent="-256032">
              <a:buFont typeface="Wingdings" pitchFamily="2" charset="2"/>
              <a:buChar char="q"/>
              <a:defRPr/>
            </a:pPr>
            <a:r>
              <a:rPr lang="en-US" sz="2000" dirty="0"/>
              <a:t>Microcontrollers are small computers integrated into a  single chip</a:t>
            </a:r>
          </a:p>
          <a:p>
            <a:pPr marL="365760" indent="-256032">
              <a:buFont typeface="Wingdings" pitchFamily="2" charset="2"/>
              <a:buChar char="q"/>
              <a:defRPr/>
            </a:pPr>
            <a:endParaRPr lang="en-US" sz="2000" dirty="0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en-US" sz="2000" dirty="0"/>
              <a:t>They contain</a:t>
            </a:r>
          </a:p>
          <a:p>
            <a:pPr marL="566928" indent="-457200">
              <a:buFont typeface="+mj-lt"/>
              <a:buAutoNum type="arabicPeriod"/>
              <a:defRPr/>
            </a:pPr>
            <a:r>
              <a:rPr lang="en-US" sz="2000" dirty="0"/>
              <a:t>Processing core</a:t>
            </a:r>
          </a:p>
          <a:p>
            <a:pPr marL="566928" indent="-457200">
              <a:buFont typeface="+mj-lt"/>
              <a:buAutoNum type="arabicPeriod"/>
              <a:defRPr/>
            </a:pPr>
            <a:r>
              <a:rPr lang="en-US" sz="2000" dirty="0"/>
              <a:t>Flash Memory for program</a:t>
            </a:r>
          </a:p>
          <a:p>
            <a:pPr marL="566928" indent="-457200">
              <a:buFont typeface="+mj-lt"/>
              <a:buAutoNum type="arabicPeriod"/>
              <a:defRPr/>
            </a:pPr>
            <a:r>
              <a:rPr lang="en-US" sz="2000" dirty="0"/>
              <a:t>I/O peripherals</a:t>
            </a:r>
          </a:p>
          <a:p>
            <a:pPr marL="566928" indent="-457200">
              <a:buFont typeface="+mj-lt"/>
              <a:buAutoNum type="arabicPeriod"/>
              <a:defRPr/>
            </a:pPr>
            <a:r>
              <a:rPr lang="en-US" sz="2000" dirty="0"/>
              <a:t>RAM</a:t>
            </a:r>
          </a:p>
          <a:p>
            <a:pPr marL="566928" indent="-457200">
              <a:buFont typeface="+mj-lt"/>
              <a:buAutoNum type="arabicPeriod"/>
              <a:defRPr/>
            </a:pPr>
            <a:r>
              <a:rPr lang="en-US" sz="2000" dirty="0"/>
              <a:t>Peripherals such as </a:t>
            </a:r>
            <a:r>
              <a:rPr lang="en-US" sz="2000" dirty="0" err="1"/>
              <a:t>clocks,timers,PWM</a:t>
            </a:r>
            <a:r>
              <a:rPr lang="en-US" sz="2000" dirty="0"/>
              <a:t> etc</a:t>
            </a:r>
          </a:p>
          <a:p>
            <a:pPr marL="566928" indent="-457200">
              <a:buFont typeface="+mj-lt"/>
              <a:buAutoNum type="arabicPeriod"/>
              <a:defRPr/>
            </a:pPr>
            <a:endParaRPr lang="en-US" sz="2000" dirty="0"/>
          </a:p>
          <a:p>
            <a:pPr marL="566928" indent="-457200">
              <a:buFont typeface="Wingdings" pitchFamily="2" charset="2"/>
              <a:buChar char="q"/>
              <a:defRPr/>
            </a:pPr>
            <a:r>
              <a:rPr lang="en-US" sz="2000" dirty="0"/>
              <a:t>Microprocessors are used for general purpose applications, while microcontrollers are self sufficient and are used for specific tasks.</a:t>
            </a:r>
          </a:p>
          <a:p>
            <a:pPr marL="566928" indent="-457200">
              <a:buFont typeface="Wingdings" pitchFamily="2" charset="2"/>
              <a:buChar char="q"/>
              <a:defRPr/>
            </a:pPr>
            <a:endParaRPr lang="en-US" sz="2000" dirty="0"/>
          </a:p>
          <a:p>
            <a:pPr marL="566928" indent="-457200">
              <a:buFont typeface="Wingdings" pitchFamily="2" charset="2"/>
              <a:buChar char="q"/>
              <a:defRPr/>
            </a:pPr>
            <a:r>
              <a:rPr lang="en-US" sz="2000" dirty="0"/>
              <a:t>Microcontrollers are an example of embedded systems.</a:t>
            </a:r>
          </a:p>
          <a:p>
            <a:pPr marL="566928" indent="-457200">
              <a:buFont typeface="Wingdings" pitchFamily="2" charset="2"/>
              <a:buChar char="q"/>
              <a:defRPr/>
            </a:pPr>
            <a:endParaRPr lang="en-US" sz="2000" dirty="0"/>
          </a:p>
          <a:p>
            <a:pPr marL="365760" indent="-256032">
              <a:buFont typeface="Wingdings" pitchFamily="2" charset="2"/>
              <a:buChar char="q"/>
              <a:defRPr/>
            </a:pPr>
            <a:endParaRPr lang="en-US" sz="2000" dirty="0"/>
          </a:p>
          <a:p>
            <a:pPr marL="365760" indent="-256032">
              <a:buFont typeface="Wingdings" pitchFamily="2" charset="2"/>
              <a:buChar char="q"/>
              <a:defRPr/>
            </a:pPr>
            <a:endParaRPr lang="en-US" sz="2000" dirty="0"/>
          </a:p>
          <a:p>
            <a:pPr marL="365760" indent="-256032">
              <a:buFont typeface="Wingdings" pitchFamily="2" charset="2"/>
              <a:buChar char="q"/>
              <a:defRPr/>
            </a:pPr>
            <a:endParaRPr lang="en-US" sz="2000" dirty="0"/>
          </a:p>
          <a:p>
            <a:pPr marL="365760" indent="-256032">
              <a:buNone/>
              <a:defRPr/>
            </a:pPr>
            <a:endParaRPr lang="en-US" sz="2000" dirty="0"/>
          </a:p>
          <a:p>
            <a:pPr marL="365760" indent="-256032">
              <a:buFont typeface="Wingdings" pitchFamily="2" charset="2"/>
              <a:buChar char="q"/>
              <a:defRPr/>
            </a:pPr>
            <a:endParaRPr lang="en-US" sz="2000" dirty="0"/>
          </a:p>
          <a:p>
            <a:pPr marL="365760" indent="-256032">
              <a:buFont typeface="Wingdings" pitchFamily="2" charset="2"/>
              <a:buChar char="q"/>
              <a:defRPr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6900" y="1592964"/>
            <a:ext cx="8229600" cy="715962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What is Microcontroller??</a:t>
            </a:r>
          </a:p>
        </p:txBody>
      </p:sp>
      <p:pic>
        <p:nvPicPr>
          <p:cNvPr id="10244" name="Picture 3" descr="avrm32-3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10001" r="6000" b="16000"/>
          <a:stretch>
            <a:fillRect/>
          </a:stretch>
        </p:blipFill>
        <p:spPr bwMode="auto">
          <a:xfrm>
            <a:off x="8930481" y="2737807"/>
            <a:ext cx="301783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9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375646"/>
            <a:ext cx="8382000" cy="4651456"/>
          </a:xfrm>
        </p:spPr>
        <p:txBody>
          <a:bodyPr/>
          <a:lstStyle/>
          <a:p>
            <a:r>
              <a:rPr lang="en-US" sz="1800" dirty="0"/>
              <a:t>An open-source hardware and software platform for building electronics projects</a:t>
            </a:r>
          </a:p>
          <a:p>
            <a:pPr marL="568325" lvl="1" indent="-342900"/>
            <a:r>
              <a:rPr lang="en-US" sz="1600" dirty="0"/>
              <a:t>A physical programmable circuit board (often referred to as a microcontroller)</a:t>
            </a:r>
          </a:p>
          <a:p>
            <a:pPr marL="568325" lvl="1" indent="-342900"/>
            <a:r>
              <a:rPr lang="en-US" sz="1600" dirty="0"/>
              <a:t>A piece of software, or IDE (Integrated Development Environment) that runs on your computer, used to write and upload computer code to the physical board (supports Mac/Windows/Linux)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Arduino?</a:t>
            </a:r>
            <a:endParaRPr lang="en-US" dirty="0"/>
          </a:p>
        </p:txBody>
      </p:sp>
      <p:pic>
        <p:nvPicPr>
          <p:cNvPr id="1027" name="Picture 3" descr="C:\Users\tcooper1\Documents\Temp\51363844ce395f99220000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38" y="2449813"/>
            <a:ext cx="3591291" cy="38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985445"/>
            <a:ext cx="3854537" cy="274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74" y="661602"/>
            <a:ext cx="7363853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33" y="1764064"/>
            <a:ext cx="7053094" cy="427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2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79" y="1828800"/>
            <a:ext cx="7287642" cy="44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6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638" y="1775314"/>
            <a:ext cx="7509753" cy="984069"/>
          </a:xfrm>
        </p:spPr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IDE</a:t>
            </a:r>
            <a:endParaRPr lang="en-US" dirty="0"/>
          </a:p>
        </p:txBody>
      </p:sp>
      <p:pic>
        <p:nvPicPr>
          <p:cNvPr id="4" name="Picture 3" descr="Capture1.PNG"/>
          <p:cNvPicPr/>
          <p:nvPr/>
        </p:nvPicPr>
        <p:blipFill>
          <a:blip r:embed="rId2" cstate="print"/>
          <a:srcRect t="840" r="1054"/>
          <a:stretch>
            <a:fillRect/>
          </a:stretch>
        </p:blipFill>
        <p:spPr>
          <a:xfrm>
            <a:off x="592741" y="1683143"/>
            <a:ext cx="4591050" cy="45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622014" y="2450816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Digital and analog.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187" y="1448474"/>
            <a:ext cx="7391401" cy="4437072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Digital or Analog?</a:t>
            </a:r>
          </a:p>
          <a:p>
            <a:pPr>
              <a:lnSpc>
                <a:spcPct val="30000"/>
              </a:lnSpc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All physical quantities are analog.</a:t>
            </a:r>
          </a:p>
          <a:p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Analog means that the quantity can take any value between its minimum value and maximum value.</a:t>
            </a:r>
          </a:p>
          <a:p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Digital means that the quantity can take specific levels of values with specific offset between each other.</a:t>
            </a:r>
          </a:p>
          <a:p>
            <a:endParaRPr lang="en-US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Ex: 1- Digital: </a:t>
            </a:r>
          </a:p>
          <a:p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English alpha consists of 26 letter, there is no letter between </a:t>
            </a:r>
            <a:r>
              <a:rPr lang="en-US" sz="22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and </a:t>
            </a:r>
            <a:r>
              <a:rPr lang="en-US" sz="22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B.</a:t>
            </a:r>
          </a:p>
          <a:p>
            <a:r>
              <a:rPr lang="en-US" sz="22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- Square waves are Digital.</a:t>
            </a:r>
            <a:endParaRPr lang="en-US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Ex.: 2- Analog: </a:t>
            </a:r>
          </a:p>
          <a:p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Temperature, can take any value[-1,12.8,25.002,… etc.].</a:t>
            </a:r>
          </a:p>
          <a:p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- Sine waves are analog.</a:t>
            </a:r>
          </a:p>
        </p:txBody>
      </p:sp>
    </p:spTree>
    <p:extLst>
      <p:ext uri="{BB962C8B-B14F-4D97-AF65-F5344CB8AC3E}">
        <p14:creationId xmlns:p14="http://schemas.microsoft.com/office/powerpoint/2010/main" val="910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95" y="1658867"/>
            <a:ext cx="7964011" cy="46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4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1989B6F86CE48AD97A273B90B630B" ma:contentTypeVersion="1" ma:contentTypeDescription="Create a new document." ma:contentTypeScope="" ma:versionID="0484b6908e0fedf1f0bf87af664f87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3174DD-955B-465C-8192-F903A01159DC}"/>
</file>

<file path=customXml/itemProps2.xml><?xml version="1.0" encoding="utf-8"?>
<ds:datastoreItem xmlns:ds="http://schemas.openxmlformats.org/officeDocument/2006/customXml" ds:itemID="{C1B8466A-CC86-4F6F-B98C-034B1860FD12}"/>
</file>

<file path=customXml/itemProps3.xml><?xml version="1.0" encoding="utf-8"?>
<ds:datastoreItem xmlns:ds="http://schemas.openxmlformats.org/officeDocument/2006/customXml" ds:itemID="{D3EDCBA7-E462-4228-A678-FD1D03F91ED4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237</Words>
  <Application>Microsoft Office PowerPoint</Application>
  <PresentationFormat>Widescreen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Arduino Workshop</vt:lpstr>
      <vt:lpstr>What is Microcontroller??</vt:lpstr>
      <vt:lpstr>What is Arduino?</vt:lpstr>
      <vt:lpstr>PowerPoint Presentation</vt:lpstr>
      <vt:lpstr>PowerPoint Presentation</vt:lpstr>
      <vt:lpstr>PowerPoint Presentation</vt:lpstr>
      <vt:lpstr>Arduino IDE</vt:lpstr>
      <vt:lpstr>PowerPoint Presentation</vt:lpstr>
      <vt:lpstr>PowerPoint Presentation</vt:lpstr>
      <vt:lpstr>Breadboard Layout</vt:lpstr>
      <vt:lpstr>LED BASIC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Leena Marashdeh</dc:creator>
  <cp:lastModifiedBy>Leena Marashdeh</cp:lastModifiedBy>
  <cp:revision>5</cp:revision>
  <dcterms:created xsi:type="dcterms:W3CDTF">2018-08-18T15:38:07Z</dcterms:created>
  <dcterms:modified xsi:type="dcterms:W3CDTF">2018-09-23T07:41:20Z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0x0101006951989B6F86CE48AD97A273B90B630B</vt:lpwstr>
  </property>
</Properties>
</file>