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4" r:id="rId2"/>
    <p:sldId id="379" r:id="rId3"/>
    <p:sldId id="386" r:id="rId4"/>
    <p:sldId id="387" r:id="rId5"/>
    <p:sldId id="388" r:id="rId6"/>
    <p:sldId id="383" r:id="rId7"/>
    <p:sldId id="382" r:id="rId8"/>
    <p:sldId id="3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33" autoAdjust="0"/>
  </p:normalViewPr>
  <p:slideViewPr>
    <p:cSldViewPr>
      <p:cViewPr varScale="1"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179E-5DE2-4773-9962-811C5108FE1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142AFE-5ABC-41DC-8B3E-2CD9D5F92F83}">
      <dgm:prSet/>
      <dgm:spPr/>
      <dgm:t>
        <a:bodyPr/>
        <a:lstStyle/>
        <a:p>
          <a:pPr rtl="0"/>
          <a:r>
            <a:rPr lang="en-US" b="1" dirty="0" smtClean="0"/>
            <a:t>Work Package 4 (WP4): Purchase of teaching equipment and bibliographic material</a:t>
          </a:r>
          <a:endParaRPr lang="en-US" dirty="0"/>
        </a:p>
      </dgm:t>
    </dgm:pt>
    <dgm:pt modelId="{6FADA56B-EB14-426A-ACAB-634362496804}" type="parTrans" cxnId="{A788BBB9-8CE7-4EDD-9D9E-0A29B2757C08}">
      <dgm:prSet/>
      <dgm:spPr/>
      <dgm:t>
        <a:bodyPr/>
        <a:lstStyle/>
        <a:p>
          <a:endParaRPr lang="en-US"/>
        </a:p>
      </dgm:t>
    </dgm:pt>
    <dgm:pt modelId="{B1BA5FBC-5E05-4A2E-808A-5D0AE338E93A}" type="sibTrans" cxnId="{A788BBB9-8CE7-4EDD-9D9E-0A29B2757C08}">
      <dgm:prSet/>
      <dgm:spPr/>
      <dgm:t>
        <a:bodyPr/>
        <a:lstStyle/>
        <a:p>
          <a:endParaRPr lang="en-US"/>
        </a:p>
      </dgm:t>
    </dgm:pt>
    <dgm:pt modelId="{4B425C8E-5381-4A92-AB16-9B6FF7A3C0F7}">
      <dgm:prSet/>
      <dgm:spPr/>
      <dgm:t>
        <a:bodyPr/>
        <a:lstStyle/>
        <a:p>
          <a:pPr rtl="0"/>
          <a:r>
            <a:rPr lang="en-US" dirty="0" smtClean="0"/>
            <a:t>Task 4.1: selection of equipment</a:t>
          </a:r>
          <a:endParaRPr lang="en-US" dirty="0"/>
        </a:p>
      </dgm:t>
    </dgm:pt>
    <dgm:pt modelId="{AD432683-14EE-4010-9A36-D897C8880810}" type="parTrans" cxnId="{953B77A1-D168-465F-8452-51911BCA1922}">
      <dgm:prSet/>
      <dgm:spPr/>
      <dgm:t>
        <a:bodyPr/>
        <a:lstStyle/>
        <a:p>
          <a:endParaRPr lang="en-US"/>
        </a:p>
      </dgm:t>
    </dgm:pt>
    <dgm:pt modelId="{4E257F6A-2820-43B4-99AD-6E662B9FC309}" type="sibTrans" cxnId="{953B77A1-D168-465F-8452-51911BCA1922}">
      <dgm:prSet/>
      <dgm:spPr/>
      <dgm:t>
        <a:bodyPr/>
        <a:lstStyle/>
        <a:p>
          <a:endParaRPr lang="en-US"/>
        </a:p>
      </dgm:t>
    </dgm:pt>
    <dgm:pt modelId="{076A3F2A-5B14-46E3-87A0-439E1A21A4CD}">
      <dgm:prSet/>
      <dgm:spPr/>
      <dgm:t>
        <a:bodyPr/>
        <a:lstStyle/>
        <a:p>
          <a:pPr rtl="0"/>
          <a:r>
            <a:rPr lang="en-US" smtClean="0"/>
            <a:t>Task 4.2: Implementation of the center</a:t>
          </a:r>
          <a:endParaRPr lang="en-US"/>
        </a:p>
      </dgm:t>
    </dgm:pt>
    <dgm:pt modelId="{6CA4A2F8-08B8-434B-82B1-6D78CE8A02F3}" type="parTrans" cxnId="{8AD75883-7273-4457-B56F-54A853F23582}">
      <dgm:prSet/>
      <dgm:spPr/>
      <dgm:t>
        <a:bodyPr/>
        <a:lstStyle/>
        <a:p>
          <a:endParaRPr lang="en-US"/>
        </a:p>
      </dgm:t>
    </dgm:pt>
    <dgm:pt modelId="{07A002FE-1D9A-47B7-8A0B-0A87CF2C6C4F}" type="sibTrans" cxnId="{8AD75883-7273-4457-B56F-54A853F23582}">
      <dgm:prSet/>
      <dgm:spPr/>
      <dgm:t>
        <a:bodyPr/>
        <a:lstStyle/>
        <a:p>
          <a:endParaRPr lang="en-US"/>
        </a:p>
      </dgm:t>
    </dgm:pt>
    <dgm:pt modelId="{739331C6-76C3-4655-A59D-CBFB28614A2D}" type="pres">
      <dgm:prSet presAssocID="{B26D179E-5DE2-4773-9962-811C5108FE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A4F778-6032-4E2E-A1B3-34FFCF211DBF}" type="pres">
      <dgm:prSet presAssocID="{1A142AFE-5ABC-41DC-8B3E-2CD9D5F92F83}" presName="composite" presStyleCnt="0"/>
      <dgm:spPr/>
    </dgm:pt>
    <dgm:pt modelId="{6AA5D11A-9317-4738-964D-460131C573BC}" type="pres">
      <dgm:prSet presAssocID="{1A142AFE-5ABC-41DC-8B3E-2CD9D5F92F83}" presName="parTx" presStyleLbl="alignNode1" presStyleIdx="0" presStyleCnt="1" custLinFactNeighborY="-23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0BC45-7F8D-44E1-9A37-799C3E967025}" type="pres">
      <dgm:prSet presAssocID="{1A142AFE-5ABC-41DC-8B3E-2CD9D5F92F83}" presName="desTx" presStyleLbl="alignAccFollowNode1" presStyleIdx="0" presStyleCnt="1" custLinFactNeighborY="-8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88BBB9-8CE7-4EDD-9D9E-0A29B2757C08}" srcId="{B26D179E-5DE2-4773-9962-811C5108FE1E}" destId="{1A142AFE-5ABC-41DC-8B3E-2CD9D5F92F83}" srcOrd="0" destOrd="0" parTransId="{6FADA56B-EB14-426A-ACAB-634362496804}" sibTransId="{B1BA5FBC-5E05-4A2E-808A-5D0AE338E93A}"/>
    <dgm:cxn modelId="{953B77A1-D168-465F-8452-51911BCA1922}" srcId="{1A142AFE-5ABC-41DC-8B3E-2CD9D5F92F83}" destId="{4B425C8E-5381-4A92-AB16-9B6FF7A3C0F7}" srcOrd="0" destOrd="0" parTransId="{AD432683-14EE-4010-9A36-D897C8880810}" sibTransId="{4E257F6A-2820-43B4-99AD-6E662B9FC309}"/>
    <dgm:cxn modelId="{1FE1104F-D54E-4EB3-988B-26A63EB183DF}" type="presOf" srcId="{B26D179E-5DE2-4773-9962-811C5108FE1E}" destId="{739331C6-76C3-4655-A59D-CBFB28614A2D}" srcOrd="0" destOrd="0" presId="urn:microsoft.com/office/officeart/2005/8/layout/hList1"/>
    <dgm:cxn modelId="{8AD75883-7273-4457-B56F-54A853F23582}" srcId="{1A142AFE-5ABC-41DC-8B3E-2CD9D5F92F83}" destId="{076A3F2A-5B14-46E3-87A0-439E1A21A4CD}" srcOrd="1" destOrd="0" parTransId="{6CA4A2F8-08B8-434B-82B1-6D78CE8A02F3}" sibTransId="{07A002FE-1D9A-47B7-8A0B-0A87CF2C6C4F}"/>
    <dgm:cxn modelId="{4C77764F-A1A3-43F4-8CE2-4FC02B71D501}" type="presOf" srcId="{4B425C8E-5381-4A92-AB16-9B6FF7A3C0F7}" destId="{0050BC45-7F8D-44E1-9A37-799C3E967025}" srcOrd="0" destOrd="0" presId="urn:microsoft.com/office/officeart/2005/8/layout/hList1"/>
    <dgm:cxn modelId="{EC054FC7-FCAB-4B9C-B5D8-ACB2BFBD2FD0}" type="presOf" srcId="{076A3F2A-5B14-46E3-87A0-439E1A21A4CD}" destId="{0050BC45-7F8D-44E1-9A37-799C3E967025}" srcOrd="0" destOrd="1" presId="urn:microsoft.com/office/officeart/2005/8/layout/hList1"/>
    <dgm:cxn modelId="{9D0B01B4-991B-480E-AB9E-C6B153FC43A1}" type="presOf" srcId="{1A142AFE-5ABC-41DC-8B3E-2CD9D5F92F83}" destId="{6AA5D11A-9317-4738-964D-460131C573BC}" srcOrd="0" destOrd="0" presId="urn:microsoft.com/office/officeart/2005/8/layout/hList1"/>
    <dgm:cxn modelId="{622943B9-72A0-4912-B484-6EC80D65BE3E}" type="presParOf" srcId="{739331C6-76C3-4655-A59D-CBFB28614A2D}" destId="{8BA4F778-6032-4E2E-A1B3-34FFCF211DBF}" srcOrd="0" destOrd="0" presId="urn:microsoft.com/office/officeart/2005/8/layout/hList1"/>
    <dgm:cxn modelId="{22230C42-72B6-4473-993C-FF05F446ACCE}" type="presParOf" srcId="{8BA4F778-6032-4E2E-A1B3-34FFCF211DBF}" destId="{6AA5D11A-9317-4738-964D-460131C573BC}" srcOrd="0" destOrd="0" presId="urn:microsoft.com/office/officeart/2005/8/layout/hList1"/>
    <dgm:cxn modelId="{C6FDDD3D-9E1F-4C8D-B13F-FFD6C7E92DD7}" type="presParOf" srcId="{8BA4F778-6032-4E2E-A1B3-34FFCF211DBF}" destId="{0050BC45-7F8D-44E1-9A37-799C3E9670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5D11A-9317-4738-964D-460131C573BC}">
      <dsp:nvSpPr>
        <dsp:cNvPr id="0" name=""/>
        <dsp:cNvSpPr/>
      </dsp:nvSpPr>
      <dsp:spPr>
        <a:xfrm>
          <a:off x="0" y="1514"/>
          <a:ext cx="777240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Work Package 4 (WP4): Purchase of teaching equipment and bibliographic material</a:t>
          </a:r>
          <a:endParaRPr lang="en-US" sz="1700" kern="1200" dirty="0"/>
        </a:p>
      </dsp:txBody>
      <dsp:txXfrm>
        <a:off x="0" y="1514"/>
        <a:ext cx="7772400" cy="489600"/>
      </dsp:txXfrm>
    </dsp:sp>
    <dsp:sp modelId="{0050BC45-7F8D-44E1-9A37-799C3E967025}">
      <dsp:nvSpPr>
        <dsp:cNvPr id="0" name=""/>
        <dsp:cNvSpPr/>
      </dsp:nvSpPr>
      <dsp:spPr>
        <a:xfrm>
          <a:off x="0" y="539923"/>
          <a:ext cx="7772400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4.1: selection of equipment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Task 4.2: Implementation of the center</a:t>
          </a:r>
          <a:endParaRPr lang="en-US" sz="1700" kern="1200"/>
        </a:p>
      </dsp:txBody>
      <dsp:txXfrm>
        <a:off x="0" y="539923"/>
        <a:ext cx="7772400" cy="746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7045-FB39-4696-894C-F20DB1B5089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A8291-239E-4B06-ACEB-976C7FDC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25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EFEDD-4D9B-4931-AACE-48FB643C998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E2DF-2B28-41E6-9733-4E40B347C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E2DF-2B28-41E6-9733-4E40B347CC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9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2A4F-09B1-4ADA-B2C1-9BE4255C1CDC}" type="datetime1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7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63D3-1AB8-4305-8ACB-678F82FA21D2}" type="datetime1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AD37-C59D-4E8C-8969-0D9CBE61BF00}" type="datetime1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943"/>
            <a:ext cx="8229600" cy="497425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0A-D43F-4129-B362-76AC6E69C97A}" type="datetime1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8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D3A-D3F2-4478-8CE3-F86E3C949B84}" type="datetime1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7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5EB8-5664-4953-A391-B8170461D455}" type="datetime1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27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196C-0660-42DA-84E7-79C6FFDB603D}" type="datetime1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CF21-9C7D-4A01-BC70-0A24C0DEBA6A}" type="datetime1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7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CDC1-995E-435A-9E3C-2F84BFF7AA81}" type="datetime1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57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E17C-0250-4DE0-BBF2-DB7BCA094963}" type="datetime1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3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581-540A-4C76-B58B-AAB0B47FFDC5}" type="datetime1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9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906"/>
            <a:ext cx="8229600" cy="4974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B40A-59C3-4076-A5C0-7CEFDB5845B2}" type="datetime1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1334-B165-4514-8223-B71186CA218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ttp://www.gju.edu.jo/img/gjulogo3.jpg"/>
          <p:cNvPicPr>
            <a:picLocks noChangeAspect="1" noChangeArrowheads="1"/>
          </p:cNvPicPr>
          <p:nvPr/>
        </p:nvPicPr>
        <p:blipFill rotWithShape="1">
          <a:blip r:embed="rId1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65"/>
          <a:stretch/>
        </p:blipFill>
        <p:spPr bwMode="auto">
          <a:xfrm>
            <a:off x="8000999" y="300529"/>
            <a:ext cx="714375" cy="46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578475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3688"/>
            <a:ext cx="91440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552450" y="1065213"/>
            <a:ext cx="8075613" cy="1587"/>
          </a:xfrm>
          <a:prstGeom prst="line">
            <a:avLst/>
          </a:prstGeom>
          <a:ln w="15875">
            <a:solidFill>
              <a:srgbClr val="8CC63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57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943600"/>
            <a:ext cx="354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Dr. Ziad Abu El-Rub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3106" y="4248758"/>
            <a:ext cx="8203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Vocational training center for the undergraduate university students and teachers in Jordan (VTC)</a:t>
            </a:r>
          </a:p>
          <a:p>
            <a:pPr algn="ctr"/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r>
              <a:rPr lang="en-US" b="1" dirty="0" smtClean="0"/>
              <a:t>WP4: Purchase of teaching and equipment and bibliographic material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0400" y="2147206"/>
            <a:ext cx="1981200" cy="19967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106" y="228600"/>
            <a:ext cx="2426418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GJU Role in the VTC Project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52400" y="1403086"/>
          <a:ext cx="8521605" cy="1277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1905000"/>
                <a:gridCol w="1524000"/>
                <a:gridCol w="1295400"/>
                <a:gridCol w="1435005"/>
              </a:tblGrid>
              <a:tr h="495588">
                <a:tc>
                  <a:txBody>
                    <a:bodyPr/>
                    <a:lstStyle/>
                    <a:p>
                      <a:r>
                        <a:rPr lang="en-US" dirty="0" smtClean="0"/>
                        <a:t>Partner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</a:tr>
              <a:tr h="6371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996241702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Partner</a:t>
                      </a:r>
                      <a:r>
                        <a:rPr lang="en-US" sz="1600" baseline="0" dirty="0" smtClean="0"/>
                        <a:t> organization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GJU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Jordan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52398" y="3057825"/>
          <a:ext cx="8521609" cy="1156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2"/>
                <a:gridCol w="2519950"/>
                <a:gridCol w="1640976"/>
                <a:gridCol w="1640976"/>
                <a:gridCol w="1957705"/>
              </a:tblGrid>
              <a:tr h="5165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 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</a:t>
                      </a:r>
                      <a:r>
                        <a:rPr lang="en-US" baseline="0" dirty="0" smtClean="0"/>
                        <a:t> Co-Leader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516554">
                <a:tc>
                  <a:txBody>
                    <a:bodyPr/>
                    <a:lstStyle/>
                    <a:p>
                      <a:r>
                        <a:rPr lang="en-US" dirty="0" smtClean="0"/>
                        <a:t>WP4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</a:t>
                      </a:r>
                      <a:r>
                        <a:rPr lang="en-US" baseline="0" dirty="0" smtClean="0"/>
                        <a:t> of teaching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GJU, JUST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JO Partners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15.6.16 – 15.04.17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6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GJU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943"/>
            <a:ext cx="6248400" cy="527905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GJU Contact Person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Ass. Prof. </a:t>
            </a:r>
            <a:r>
              <a:rPr lang="en-US" sz="1700" dirty="0"/>
              <a:t>at the Pharmaceutical and Chemical Engineering </a:t>
            </a:r>
            <a:r>
              <a:rPr lang="en-US" sz="1700" dirty="0" smtClean="0"/>
              <a:t>Dept.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Practical </a:t>
            </a:r>
            <a:r>
              <a:rPr lang="en-US" sz="1700" dirty="0"/>
              <a:t>experience </a:t>
            </a:r>
            <a:r>
              <a:rPr lang="en-US" sz="1700" dirty="0" smtClean="0"/>
              <a:t>in </a:t>
            </a:r>
            <a:r>
              <a:rPr lang="en-US" sz="1700" dirty="0"/>
              <a:t>leading positions involving development manager and regional </a:t>
            </a:r>
            <a:r>
              <a:rPr lang="en-US" sz="1700" dirty="0" smtClean="0"/>
              <a:t>manager in the oil and gas industry.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Professional </a:t>
            </a:r>
            <a:r>
              <a:rPr lang="en-US" sz="1700" dirty="0"/>
              <a:t>Engineer (JPE) in Bioenergy Engineering from the Jordan Higher Council for Professional Qualifications and </a:t>
            </a:r>
            <a:r>
              <a:rPr lang="en-US" sz="1700" dirty="0" smtClean="0"/>
              <a:t>Accreditation, 2015.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A </a:t>
            </a:r>
            <a:r>
              <a:rPr lang="en-US" sz="1700" dirty="0"/>
              <a:t>aboard member of the Chemical Engineering Division (2015-2018) at the Jordan Engineers Association </a:t>
            </a:r>
            <a:endParaRPr lang="en-US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Research areas: bioenergy</a:t>
            </a:r>
            <a:r>
              <a:rPr lang="en-US" sz="1700" dirty="0"/>
              <a:t>, </a:t>
            </a:r>
            <a:r>
              <a:rPr lang="en-US" sz="1700" dirty="0" smtClean="0"/>
              <a:t>and shale </a:t>
            </a:r>
            <a:r>
              <a:rPr lang="en-US" sz="1700" dirty="0"/>
              <a:t>oil production </a:t>
            </a:r>
            <a:r>
              <a:rPr lang="en-US" sz="17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/>
              <a:t>PhD in Chemical Engineering from the University of Twente, the Netherlands, 2008.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/>
              <a:t>MSc in Technological Design from the University of Twente, the Netherlands, 2002.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BSc </a:t>
            </a:r>
            <a:r>
              <a:rPr lang="en-US" sz="1700" dirty="0"/>
              <a:t>in Chemical </a:t>
            </a:r>
            <a:r>
              <a:rPr lang="en-US" sz="1700" dirty="0" smtClean="0"/>
              <a:t>Engineering, University </a:t>
            </a:r>
            <a:r>
              <a:rPr lang="en-US" sz="1700" dirty="0"/>
              <a:t>of Jordan, </a:t>
            </a:r>
            <a:r>
              <a:rPr lang="en-US" sz="1700" dirty="0" smtClean="0"/>
              <a:t>Jordan, 1998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4200" y="2944781"/>
            <a:ext cx="2017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Dr. Ziad Abu El-Rub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97925" y="3276600"/>
            <a:ext cx="2169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ziad.Abuelrub@gju.edu.jo</a:t>
            </a:r>
            <a:endParaRPr lang="en-US" sz="1400" dirty="0">
              <a:solidFill>
                <a:schemeClr val="accent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6" t="6666" r="29775" b="51111"/>
          <a:stretch/>
        </p:blipFill>
        <p:spPr>
          <a:xfrm>
            <a:off x="7162800" y="1144229"/>
            <a:ext cx="1447800" cy="177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GJU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943"/>
            <a:ext cx="6096000" cy="55235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Vice </a:t>
            </a:r>
            <a:r>
              <a:rPr lang="en-US" sz="1600" dirty="0"/>
              <a:t>Dean </a:t>
            </a:r>
            <a:r>
              <a:rPr lang="en-US" sz="1600" dirty="0" smtClean="0"/>
              <a:t>of School </a:t>
            </a:r>
            <a:r>
              <a:rPr lang="en-US" sz="1600" dirty="0"/>
              <a:t>of Applied Medical Sciences </a:t>
            </a:r>
            <a:r>
              <a:rPr lang="en-US" sz="1600" dirty="0" smtClean="0"/>
              <a:t> 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PhD </a:t>
            </a:r>
            <a:r>
              <a:rPr lang="en-US" sz="1600" dirty="0"/>
              <a:t>in 2011 at the Nanotechnology and Integrated Bioengineering Centre (NIBEC), University of Ulster in the </a:t>
            </a:r>
            <a:r>
              <a:rPr lang="en-US" sz="1600" dirty="0" smtClean="0"/>
              <a:t>UK.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Researching </a:t>
            </a:r>
            <a:r>
              <a:rPr lang="en-US" sz="1600" dirty="0"/>
              <a:t>the </a:t>
            </a:r>
            <a:r>
              <a:rPr lang="en-US" sz="1600" dirty="0" err="1"/>
              <a:t>impedimetric</a:t>
            </a:r>
            <a:r>
              <a:rPr lang="en-US" sz="1600" dirty="0"/>
              <a:t> sensor for label-free point-of-care immunoassay cardiac marker systems as Laboratory-on-a-Chip devices in the field of Nanotechnology.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Worked </a:t>
            </a:r>
            <a:r>
              <a:rPr lang="en-US" sz="1600" dirty="0"/>
              <a:t>as a research assistant at the Nanotechnology and Integrated Bioengineering </a:t>
            </a:r>
            <a:r>
              <a:rPr lang="en-US" sz="1600" dirty="0" smtClean="0"/>
              <a:t>Centre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Research area: development </a:t>
            </a:r>
            <a:r>
              <a:rPr lang="en-US" sz="1600" dirty="0"/>
              <a:t>of point-of-care (POC) diagnostics for global health initiatives. </a:t>
            </a:r>
            <a:r>
              <a:rPr lang="en-US" sz="1600" dirty="0" smtClean="0"/>
              <a:t> 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A member </a:t>
            </a:r>
            <a:r>
              <a:rPr lang="en-US" sz="1600" dirty="0"/>
              <a:t>of several associations such </a:t>
            </a:r>
            <a:r>
              <a:rPr lang="en-US" sz="1600" dirty="0" smtClean="0"/>
              <a:t>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 </a:t>
            </a:r>
            <a:r>
              <a:rPr lang="en-US" sz="1400" dirty="0"/>
              <a:t>Jordan Engineers Association (JEA</a:t>
            </a:r>
            <a:r>
              <a:rPr lang="en-US" sz="1400" dirty="0" smtClean="0"/>
              <a:t>), Jordan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Institute </a:t>
            </a:r>
            <a:r>
              <a:rPr lang="en-US" sz="1400" dirty="0"/>
              <a:t>of Engineering and Technology (IET), UK </a:t>
            </a:r>
            <a:endParaRPr lang="en-US" sz="1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 smtClean="0"/>
              <a:t>Verein</a:t>
            </a:r>
            <a:r>
              <a:rPr lang="en-US" sz="1400" dirty="0" smtClean="0"/>
              <a:t> </a:t>
            </a:r>
            <a:r>
              <a:rPr lang="en-US" sz="1400" dirty="0" err="1"/>
              <a:t>Deutscher</a:t>
            </a:r>
            <a:r>
              <a:rPr lang="en-US" sz="1400" dirty="0"/>
              <a:t> </a:t>
            </a:r>
            <a:r>
              <a:rPr lang="en-US" sz="1400" dirty="0" err="1"/>
              <a:t>Ingenieure</a:t>
            </a:r>
            <a:r>
              <a:rPr lang="en-US" sz="1400" dirty="0"/>
              <a:t> (VDI), Germany.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1295400"/>
            <a:ext cx="1333500" cy="1714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59621" y="3035300"/>
            <a:ext cx="1692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Dr. Eyad Hamad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97925" y="3276600"/>
            <a:ext cx="2169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Eyad.hamad@gju.edu.jo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GJU Role – WP4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606015"/>
              </p:ext>
            </p:extLst>
          </p:nvPr>
        </p:nvGraphicFramePr>
        <p:xfrm>
          <a:off x="685800" y="4267200"/>
          <a:ext cx="7772400" cy="146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9000" y="2514600"/>
            <a:ext cx="1596242" cy="160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4.1: Selection of the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50292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Softwares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MS Windows and MS Office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Antivirus</a:t>
            </a:r>
            <a:endParaRPr lang="en-US" dirty="0">
              <a:solidFill>
                <a:schemeClr val="tx1"/>
              </a:solidFill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Internet access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E-learning Softwares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197943"/>
            <a:ext cx="28575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650" y="4191000"/>
            <a:ext cx="1790700" cy="160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1334031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Hardwares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Servers for e-learning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Interactive whiteboards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accessories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6096000"/>
            <a:ext cx="47434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Deadline: 15.10.2016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4.2: Implementation of the center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943"/>
            <a:ext cx="4419600" cy="497425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Definition of tender specifications and procurement procedures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Prepare final lists of equipment and bibliographic materials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Collect local offers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Ensure that the selection respects the principle of “best value for money”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Purchase of computers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Create a base of e-learning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Purchase </a:t>
            </a:r>
            <a:r>
              <a:rPr lang="en-US" sz="1800" dirty="0"/>
              <a:t>of materials and installation of </a:t>
            </a:r>
            <a:r>
              <a:rPr lang="en-US" sz="1800" dirty="0" smtClean="0"/>
              <a:t>equipment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Establishment of the office for the VTC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http://www.sociallywired.co/wp-content/uploads/2013/08/eee-300x26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471737"/>
            <a:ext cx="28575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1200" y="6096000"/>
            <a:ext cx="47434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Deadline: 15.9.2017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0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1334-B165-4514-8223-B71186CA218D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492812"/>
            <a:ext cx="2209800" cy="22271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90900" y="47199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Thank you!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09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PAN_iQWUkmU0zDzpUg63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P0m1qubRkuAz5bL8B3.Y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1989B6F86CE48AD97A273B90B630B" ma:contentTypeVersion="1" ma:contentTypeDescription="Create a new document." ma:contentTypeScope="" ma:versionID="0484b6908e0fedf1f0bf87af664f87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12CAA6-3958-44C6-BC6B-3A2A6E32C9A6}"/>
</file>

<file path=customXml/itemProps2.xml><?xml version="1.0" encoding="utf-8"?>
<ds:datastoreItem xmlns:ds="http://schemas.openxmlformats.org/officeDocument/2006/customXml" ds:itemID="{A15C770F-89EF-4E3B-8C08-0824593495F6}"/>
</file>

<file path=customXml/itemProps3.xml><?xml version="1.0" encoding="utf-8"?>
<ds:datastoreItem xmlns:ds="http://schemas.openxmlformats.org/officeDocument/2006/customXml" ds:itemID="{91CE5ECA-C0B1-4F9B-8141-78FFF0F3D90B}"/>
</file>

<file path=docProps/app.xml><?xml version="1.0" encoding="utf-8"?>
<Properties xmlns="http://schemas.openxmlformats.org/officeDocument/2006/extended-properties" xmlns:vt="http://schemas.openxmlformats.org/officeDocument/2006/docPropsVTypes">
  <TotalTime>13206</TotalTime>
  <Words>453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GJU Role in the VTC Project</vt:lpstr>
      <vt:lpstr>GJU Team</vt:lpstr>
      <vt:lpstr>GJU Team</vt:lpstr>
      <vt:lpstr>GJU Role – WP4</vt:lpstr>
      <vt:lpstr>Task 4.1: Selection of the equipment</vt:lpstr>
      <vt:lpstr>Task 4.2: Implementation of the center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Abuelrub</cp:lastModifiedBy>
  <cp:revision>209</cp:revision>
  <dcterms:created xsi:type="dcterms:W3CDTF">2012-09-16T23:54:52Z</dcterms:created>
  <dcterms:modified xsi:type="dcterms:W3CDTF">2016-04-10T15:39:17Z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0x0101006951989B6F86CE48AD97A273B90B630B</vt:lpwstr>
  </property>
</Properties>
</file>