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FF4DF-E29A-4212-92A5-9C5A1F211660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5296B-8066-432D-95FD-B5740784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28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3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6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7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4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0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4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0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9F04-FDAD-42B0-81EA-7156D80F604D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23488" y="6356350"/>
            <a:ext cx="440825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5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3109" y="1209866"/>
            <a:ext cx="7509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40488"/>
            <a:ext cx="10515600" cy="3667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9F04-FDAD-42B0-81EA-7156D80F604D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FEA24-2134-49C2-BB6A-F767AD01AF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fi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622" y="191817"/>
            <a:ext cx="1679159" cy="152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" y="351108"/>
            <a:ext cx="3585361" cy="1024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92105" y="6356350"/>
            <a:ext cx="4407790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6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71" y="1450111"/>
            <a:ext cx="5469978" cy="378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Samsung SELV 2015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97785" y="5157192"/>
            <a:ext cx="3515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Sssp vs. TV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0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DM65D_004_R-PERSPECTIVE_Black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25" y="1112205"/>
            <a:ext cx="5330967" cy="53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7343">
            <a:off x="7402008" y="2574766"/>
            <a:ext cx="2405846" cy="2405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11" y="4045459"/>
            <a:ext cx="3933850" cy="2676016"/>
          </a:xfrm>
          <a:prstGeom prst="rect">
            <a:avLst/>
          </a:prstGeom>
        </p:spPr>
      </p:pic>
      <p:pic>
        <p:nvPicPr>
          <p:cNvPr id="1030" name="Picture 6" descr="http://www.dcsil.com/up/Desc/Video-Wall-Controller-C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 b="11640"/>
          <a:stretch/>
        </p:blipFill>
        <p:spPr bwMode="auto">
          <a:xfrm rot="19730172">
            <a:off x="1897213" y="1088739"/>
            <a:ext cx="505752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7343">
            <a:off x="8050078" y="123643"/>
            <a:ext cx="2405846" cy="2405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Built Tough “High Reliability”</a:t>
            </a:r>
            <a:endParaRPr lang="en-US" dirty="0"/>
          </a:p>
        </p:txBody>
      </p:sp>
      <p:graphicFrame>
        <p:nvGraphicFramePr>
          <p:cNvPr id="4" name="표 8"/>
          <p:cNvGraphicFramePr>
            <a:graphicFrameLocks noGrp="1"/>
          </p:cNvGraphicFramePr>
          <p:nvPr>
            <p:extLst/>
          </p:nvPr>
        </p:nvGraphicFramePr>
        <p:xfrm>
          <a:off x="2072640" y="1974974"/>
          <a:ext cx="8100061" cy="41291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7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Subject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Purpose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TV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LFD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/>
                        <a:t>Accelerated </a:t>
                      </a:r>
                      <a:r>
                        <a:rPr lang="en-US" sz="1200" u="none" strike="noStrike" dirty="0"/>
                        <a:t>Life Time </a:t>
                      </a:r>
                      <a:br>
                        <a:rPr lang="en-US" sz="1200" u="none" strike="noStrike" dirty="0"/>
                      </a:br>
                      <a:r>
                        <a:rPr lang="en-US" sz="1200" u="none" strike="noStrike" dirty="0"/>
                        <a:t>( ALT 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Assure targeted </a:t>
                      </a:r>
                      <a:r>
                        <a:rPr lang="en-US" sz="1200" u="none" strike="noStrike" dirty="0" smtClean="0"/>
                        <a:t>failure </a:t>
                      </a:r>
                    </a:p>
                    <a:p>
                      <a:pPr algn="ctr" rtl="0" fontAlgn="ctr"/>
                      <a:r>
                        <a:rPr lang="en-US" sz="1200" u="none" strike="noStrike" dirty="0" smtClean="0"/>
                        <a:t>rate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Condition : 50℃, 1000hrs Test,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.conditions : 50℃,2000hrs </a:t>
                      </a:r>
                      <a:r>
                        <a:rPr lang="en-US" sz="1200" u="none" strike="noStrike" dirty="0" smtClean="0"/>
                        <a:t>Test</a:t>
                      </a:r>
                    </a:p>
                    <a:p>
                      <a:pPr algn="ctr" rtl="0" fontAlgn="ctr"/>
                      <a:r>
                        <a:rPr lang="en-US" sz="1200" u="none" strike="noStrike" dirty="0" smtClean="0"/>
                        <a:t>                 (</a:t>
                      </a:r>
                      <a:r>
                        <a:rPr lang="en-US" sz="1200" u="none" strike="noStrike" dirty="0"/>
                        <a:t>10 ~ 20</a:t>
                      </a:r>
                      <a:r>
                        <a:rPr lang="ko-KR" altLang="en-US" sz="1200" u="none" strike="noStrike" dirty="0"/>
                        <a:t>대</a:t>
                      </a:r>
                      <a:r>
                        <a:rPr lang="en-US" altLang="ko-KR" sz="1200" u="none" strike="noStrike" dirty="0"/>
                        <a:t>)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3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Long time life cycle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Assure possible </a:t>
                      </a:r>
                      <a:r>
                        <a:rPr lang="en-US" sz="1200" u="none" strike="noStrike" dirty="0" smtClean="0"/>
                        <a:t>failures</a:t>
                      </a:r>
                    </a:p>
                    <a:p>
                      <a:pPr algn="ctr" rtl="0" fontAlgn="ctr"/>
                      <a:r>
                        <a:rPr lang="en-US" sz="1200" u="none" strike="noStrike" dirty="0" smtClean="0"/>
                        <a:t>after Long usage time. </a:t>
                      </a:r>
                      <a:r>
                        <a:rPr lang="en-US" sz="1200" u="none" strike="noStrike" dirty="0"/>
                        <a:t>such </a:t>
                      </a:r>
                      <a:r>
                        <a:rPr lang="en-US" sz="1200" u="none" strike="noStrike" dirty="0" smtClean="0"/>
                        <a:t>as, Mura</a:t>
                      </a:r>
                      <a:r>
                        <a:rPr lang="en-US" sz="1200" u="none" strike="noStrike" dirty="0"/>
                        <a:t>, lamp brightness </a:t>
                      </a:r>
                      <a:endParaRPr lang="en-US" sz="1200" u="none" strike="noStrike" dirty="0" smtClean="0"/>
                    </a:p>
                    <a:p>
                      <a:pPr algn="ctr" rtl="0" fontAlgn="ctr"/>
                      <a:r>
                        <a:rPr lang="en-US" sz="1200" u="none" strike="noStrike" dirty="0" smtClean="0"/>
                        <a:t>decrement</a:t>
                      </a:r>
                      <a:r>
                        <a:rPr lang="en-US" sz="1200" u="none" strike="noStrike" dirty="0"/>
                        <a:t>, image sticking </a:t>
                      </a:r>
                      <a:endParaRPr lang="en-US" sz="1200" u="none" strike="noStrike" dirty="0" smtClean="0"/>
                    </a:p>
                    <a:p>
                      <a:pPr algn="ctr" rtl="0" fontAlgn="ctr"/>
                      <a:r>
                        <a:rPr lang="en-US" sz="1200" u="none" strike="noStrike" dirty="0" smtClean="0"/>
                        <a:t>and </a:t>
                      </a:r>
                      <a:r>
                        <a:rPr lang="en-US" sz="1200" u="none" strike="noStrike" dirty="0"/>
                        <a:t>so 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 35℃±5℃</a:t>
                      </a:r>
                      <a:br>
                        <a:rPr lang="en-US" sz="1200" u="none" strike="noStrike" dirty="0"/>
                      </a:br>
                      <a:r>
                        <a:rPr lang="en-US" sz="1200" u="none" strike="noStrike" dirty="0"/>
                        <a:t> duration 3000hr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FontTx/>
                        <a:buChar char="-"/>
                      </a:pPr>
                      <a:r>
                        <a:rPr lang="en-US" sz="1200" u="none" strike="noStrike" dirty="0" smtClean="0"/>
                        <a:t>Normal </a:t>
                      </a:r>
                      <a:r>
                        <a:rPr lang="en-US" sz="1200" u="none" strike="noStrike" dirty="0"/>
                        <a:t>condition: 25℃,5000hrs </a:t>
                      </a:r>
                      <a:endParaRPr lang="en-US" sz="1200" u="none" strike="noStrike" dirty="0" smtClean="0"/>
                    </a:p>
                    <a:p>
                      <a:pPr algn="ctr" rtl="0" fontAlgn="ctr">
                        <a:buFontTx/>
                        <a:buNone/>
                      </a:pPr>
                      <a:r>
                        <a:rPr lang="en-US" sz="1200" u="none" strike="noStrike" dirty="0" smtClean="0"/>
                        <a:t>- high </a:t>
                      </a:r>
                      <a:r>
                        <a:rPr lang="en-US" sz="1200" u="none" strike="noStrike" dirty="0"/>
                        <a:t>temperature : 40℃, 8700hrs</a:t>
                      </a:r>
                      <a:br>
                        <a:rPr lang="en-US" sz="1200" u="none" strike="noStrike" dirty="0"/>
                      </a:br>
                      <a:r>
                        <a:rPr lang="en-US" sz="1200" u="none" strike="noStrike" dirty="0"/>
                        <a:t>- Inside enclosure/landscape/portrait</a:t>
                      </a:r>
                      <a:br>
                        <a:rPr lang="en-US" sz="1200" u="none" strike="noStrike" dirty="0"/>
                      </a:b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Dust Test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Prevent any abnormal </a:t>
                      </a:r>
                      <a:endParaRPr lang="en-US" sz="1200" u="none" strike="noStrike" dirty="0" smtClean="0"/>
                    </a:p>
                    <a:p>
                      <a:pPr algn="ctr" rtl="0" fontAlgn="ctr"/>
                      <a:r>
                        <a:rPr lang="en-US" sz="1200" u="none" strike="noStrike" dirty="0" smtClean="0"/>
                        <a:t>status </a:t>
                      </a:r>
                      <a:r>
                        <a:rPr lang="en-US" sz="1200" u="none" strike="noStrike" dirty="0"/>
                        <a:t>or latch-up due to dust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Air pressure:3.5㎏/㎠ </a:t>
                      </a:r>
                      <a:br>
                        <a:rPr lang="en-US" sz="1200" u="none" strike="noStrike" dirty="0"/>
                      </a:br>
                      <a:r>
                        <a:rPr lang="en-US" sz="1200" u="none" strike="noStrike" dirty="0"/>
                        <a:t>Dust size : 6.5um</a:t>
                      </a:r>
                      <a:br>
                        <a:rPr lang="en-US" sz="1200" u="none" strike="noStrike" dirty="0"/>
                      </a:br>
                      <a:r>
                        <a:rPr lang="en-US" sz="1200" u="none" strike="noStrike" dirty="0"/>
                        <a:t>60 cycles (20 hours)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/>
                        <a:t>Air </a:t>
                      </a:r>
                      <a:r>
                        <a:rPr lang="en-US" sz="1200" u="none" strike="noStrike" dirty="0"/>
                        <a:t>pressure:3.5㎏/㎠ </a:t>
                      </a:r>
                      <a:br>
                        <a:rPr lang="en-US" sz="1200" u="none" strike="noStrike" dirty="0"/>
                      </a:br>
                      <a:r>
                        <a:rPr lang="en-US" sz="1200" u="none" strike="noStrike" dirty="0" smtClean="0"/>
                        <a:t> Dust </a:t>
                      </a:r>
                      <a:r>
                        <a:rPr lang="en-US" sz="1200" u="none" strike="noStrike" dirty="0"/>
                        <a:t>size : 0.5 ~ 0.2um</a:t>
                      </a:r>
                      <a:br>
                        <a:rPr lang="en-US" sz="1200" u="none" strike="noStrike" dirty="0"/>
                      </a:br>
                      <a:r>
                        <a:rPr lang="en-US" sz="1200" u="none" strike="noStrike" dirty="0" smtClean="0"/>
                        <a:t>120 </a:t>
                      </a:r>
                      <a:r>
                        <a:rPr lang="en-US" sz="1200" u="none" strike="noStrike" dirty="0"/>
                        <a:t>cycles (40 hours)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0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Power On/Off</a:t>
                      </a:r>
                      <a:br>
                        <a:rPr lang="en-US" sz="1200" u="none" strike="noStrike" dirty="0"/>
                      </a:br>
                      <a:r>
                        <a:rPr lang="en-US" sz="1200" u="none" strike="noStrike" dirty="0"/>
                        <a:t>Surge Simulation</a:t>
                      </a:r>
                      <a:br>
                        <a:rPr lang="en-US" sz="1200" u="none" strike="noStrike" dirty="0"/>
                      </a:br>
                      <a:r>
                        <a:rPr lang="en-US" sz="1200" u="none" strike="noStrike" dirty="0"/>
                        <a:t>Test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/>
                        <a:t>Assure normal operation in some countries under poor powerinfra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u="none" strike="noStrike" dirty="0" smtClean="0"/>
                        <a:t>Rated</a:t>
                      </a:r>
                      <a:r>
                        <a:rPr lang="en-US" altLang="ko-KR" sz="1200" u="none" strike="noStrike" baseline="0" dirty="0" smtClean="0"/>
                        <a:t> voltage</a:t>
                      </a:r>
                      <a:r>
                        <a:rPr lang="ko-KR" altLang="en-US" sz="1200" u="none" strike="noStrike" dirty="0" smtClean="0"/>
                        <a:t> </a:t>
                      </a:r>
                      <a:r>
                        <a:rPr lang="en-US" altLang="ko-KR" sz="1200" u="none" strike="noStrike" dirty="0"/>
                        <a:t>±20%</a:t>
                      </a:r>
                      <a:br>
                        <a:rPr lang="en-US" altLang="ko-KR" sz="1200" u="none" strike="noStrike" dirty="0"/>
                      </a:br>
                      <a:r>
                        <a:rPr lang="en-US" sz="1200" u="none" strike="noStrike" dirty="0"/>
                        <a:t>Power on/off :</a:t>
                      </a:r>
                      <a:br>
                        <a:rPr lang="en-US" sz="1200" u="none" strike="noStrike" dirty="0"/>
                      </a:br>
                      <a:r>
                        <a:rPr lang="en-US" sz="1200" u="none" strike="noStrike" dirty="0"/>
                        <a:t>0.5sec ~ 1hr</a:t>
                      </a:r>
                      <a:br>
                        <a:rPr lang="en-US" sz="1200" u="none" strike="noStrike" dirty="0"/>
                      </a:br>
                      <a:r>
                        <a:rPr lang="en-US" altLang="ko-KR" sz="1200" u="none" strike="noStrike" dirty="0" smtClean="0"/>
                        <a:t>3000</a:t>
                      </a:r>
                      <a:r>
                        <a:rPr lang="en-US" altLang="ko-KR" sz="1200" u="none" strike="noStrike" baseline="0" dirty="0" smtClean="0"/>
                        <a:t> times</a:t>
                      </a:r>
                      <a:r>
                        <a:rPr lang="ko-KR" altLang="en-US" sz="1200" u="none" strike="noStrike" dirty="0"/>
                        <a:t/>
                      </a:r>
                      <a:br>
                        <a:rPr lang="ko-KR" altLang="en-US" sz="1200" u="none" strike="noStrike" dirty="0"/>
                      </a:b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/>
                        <a:t>264VAC</a:t>
                      </a:r>
                      <a:r>
                        <a:rPr lang="en-US" sz="1200" u="none" strike="noStrike" dirty="0"/>
                        <a:t>, </a:t>
                      </a:r>
                      <a:r>
                        <a:rPr lang="en-US" sz="1200" u="none" strike="noStrike" dirty="0" smtClean="0"/>
                        <a:t>3,000</a:t>
                      </a:r>
                      <a:r>
                        <a:rPr lang="ko-KR" altLang="en-US" sz="1200" u="none" strike="noStrike" dirty="0" smtClean="0"/>
                        <a:t> </a:t>
                      </a:r>
                      <a:r>
                        <a:rPr lang="en-US" altLang="ko-KR" sz="1200" u="none" strike="noStrike" dirty="0" smtClean="0"/>
                        <a:t>times</a:t>
                      </a:r>
                      <a:r>
                        <a:rPr lang="ko-KR" altLang="en-US" sz="1200" u="none" strike="noStrike" dirty="0" smtClean="0"/>
                        <a:t> </a:t>
                      </a:r>
                      <a:endParaRPr lang="en-US" altLang="ko-KR" sz="1200" u="none" strike="noStrike" dirty="0" smtClean="0"/>
                    </a:p>
                    <a:p>
                      <a:pPr algn="ctr" rtl="0" fontAlgn="ctr"/>
                      <a:r>
                        <a:rPr lang="en-US" altLang="ko-KR" sz="1200" u="none" strike="noStrike" dirty="0" smtClean="0"/>
                        <a:t>400</a:t>
                      </a:r>
                      <a:r>
                        <a:rPr lang="en-US" sz="1200" u="none" strike="noStrike" dirty="0" smtClean="0"/>
                        <a:t>VAC</a:t>
                      </a:r>
                      <a:r>
                        <a:rPr lang="en-US" sz="1200" u="none" strike="noStrike" dirty="0"/>
                        <a:t>, </a:t>
                      </a:r>
                      <a:r>
                        <a:rPr lang="en-US" sz="1200" u="none" strike="noStrike" dirty="0" smtClean="0"/>
                        <a:t>5,000</a:t>
                      </a:r>
                      <a:r>
                        <a:rPr lang="en-US" altLang="ko-KR" sz="1200" u="none" strike="noStrike" dirty="0" smtClean="0"/>
                        <a:t> times</a:t>
                      </a:r>
                    </a:p>
                    <a:p>
                      <a:pPr algn="ctr" rtl="0" fontAlgn="ctr"/>
                      <a:r>
                        <a:rPr lang="en-US" altLang="ko-KR" sz="1200" u="none" strike="noStrike" dirty="0" smtClean="0"/>
                        <a:t>On/off cycle</a:t>
                      </a:r>
                      <a:r>
                        <a:rPr lang="en-US" altLang="ko-KR" sz="1200" u="none" strike="noStrike" baseline="0" dirty="0" smtClean="0"/>
                        <a:t> variation :</a:t>
                      </a:r>
                      <a:r>
                        <a:rPr lang="en-US" altLang="ko-KR" sz="1200" u="none" strike="noStrike" dirty="0" smtClean="0"/>
                        <a:t>1sec/0.5sec, 5sec/0.5sec, 10sec/0.5sec, </a:t>
                      </a:r>
                      <a:br>
                        <a:rPr lang="en-US" altLang="ko-KR" sz="1200" u="none" strike="noStrike" dirty="0" smtClean="0"/>
                      </a:br>
                      <a:r>
                        <a:rPr lang="en-US" altLang="ko-KR" sz="1200" u="none" strike="noStrike" dirty="0" smtClean="0"/>
                        <a:t>       1min/0.5sec, 5min/0.5sec</a:t>
                      </a:r>
                      <a:r>
                        <a:rPr lang="ko-KR" altLang="en-US" sz="1200" u="none" strike="noStrike" dirty="0" smtClean="0"/>
                        <a:t/>
                      </a:r>
                      <a:br>
                        <a:rPr lang="ko-KR" altLang="en-US" sz="1200" u="none" strike="noStrike" dirty="0" smtClean="0"/>
                      </a:b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30" marR="6330" marT="633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63552" y="1326567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• LFD quality assurance test standard is more strict  than TV to meet customers expectation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206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Optimized Connectivity “VW”</a:t>
            </a:r>
            <a:endParaRPr lang="en-US" dirty="0"/>
          </a:p>
        </p:txBody>
      </p:sp>
      <p:grpSp>
        <p:nvGrpSpPr>
          <p:cNvPr id="4" name="그룹 12"/>
          <p:cNvGrpSpPr/>
          <p:nvPr/>
        </p:nvGrpSpPr>
        <p:grpSpPr>
          <a:xfrm>
            <a:off x="410144" y="2608656"/>
            <a:ext cx="4179887" cy="3721245"/>
            <a:chOff x="4708396" y="2500313"/>
            <a:chExt cx="4179887" cy="3721245"/>
          </a:xfrm>
        </p:grpSpPr>
        <p:pic>
          <p:nvPicPr>
            <p:cNvPr id="5" name="Picture 64" descr="Full HD로 업그레이드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14349" y="4563785"/>
              <a:ext cx="1389611" cy="8465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64" descr="Full HD로 업그레이드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11279" y="3725438"/>
              <a:ext cx="1389611" cy="8291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4" descr="Full HD로 업그레이드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08396" y="5388456"/>
              <a:ext cx="1389611" cy="8291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64" descr="Full HD로 업그레이드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06983" y="4549497"/>
              <a:ext cx="1395711" cy="8573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64" descr="Full HD로 업그레이드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092697" y="3729358"/>
              <a:ext cx="1406928" cy="8291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Picture 64" descr="Full HD로 업그레이드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07130" y="5392376"/>
              <a:ext cx="1389611" cy="8291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Picture 64" descr="Full HD로 업그레이드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497634" y="4549497"/>
              <a:ext cx="1385888" cy="8573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Picture 64" descr="Full HD로 업그레이드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497633" y="3729358"/>
              <a:ext cx="1390650" cy="8291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Picture 64" descr="Full HD로 업그레이드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492872" y="5392376"/>
              <a:ext cx="1390650" cy="82918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4712301" y="3725437"/>
              <a:ext cx="0" cy="2491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800">
                <a:solidFill>
                  <a:srgbClr val="000000"/>
                </a:solidFill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6103960" y="3725437"/>
              <a:ext cx="0" cy="2491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800">
                <a:solidFill>
                  <a:srgbClr val="000000"/>
                </a:solidFill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7495619" y="3725437"/>
              <a:ext cx="0" cy="2491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800">
                <a:solidFill>
                  <a:srgbClr val="000000"/>
                </a:solidFill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8884211" y="3725437"/>
              <a:ext cx="0" cy="2491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800">
                <a:solidFill>
                  <a:srgbClr val="000000"/>
                </a:solidFill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4712301" y="3722688"/>
              <a:ext cx="41739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800">
                <a:solidFill>
                  <a:srgbClr val="000000"/>
                </a:solidFill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4712301" y="4554619"/>
              <a:ext cx="41739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800">
                <a:solidFill>
                  <a:srgbClr val="000000"/>
                </a:solidFill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4712301" y="5385635"/>
              <a:ext cx="41739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800">
                <a:solidFill>
                  <a:srgbClr val="000000"/>
                </a:solidFill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4710256" y="6204739"/>
              <a:ext cx="41739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800">
                <a:solidFill>
                  <a:srgbClr val="000000"/>
                </a:solidFill>
              </a:endParaRPr>
            </a:p>
          </p:txBody>
        </p:sp>
        <p:sp>
          <p:nvSpPr>
            <p:cNvPr id="22" name="laptop"/>
            <p:cNvSpPr>
              <a:spLocks noEditPoints="1" noChangeArrowheads="1"/>
            </p:cNvSpPr>
            <p:nvPr/>
          </p:nvSpPr>
          <p:spPr bwMode="auto">
            <a:xfrm>
              <a:off x="5057775" y="2500313"/>
              <a:ext cx="768350" cy="5715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391" tIns="45696" rIns="91391" bIns="45696"/>
            <a:lstStyle/>
            <a:p>
              <a:endParaRPr lang="ko-KR" altLang="en-US">
                <a:solidFill>
                  <a:srgbClr val="000000"/>
                </a:solidFill>
              </a:endParaRPr>
            </a:p>
          </p:txBody>
        </p:sp>
        <p:pic>
          <p:nvPicPr>
            <p:cNvPr id="23" name="Picture 64" descr="Full HD로 업그레이드0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10314" y="2542004"/>
              <a:ext cx="482774" cy="28807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4" name="아래쪽 화살표 34"/>
            <p:cNvSpPr/>
            <p:nvPr/>
          </p:nvSpPr>
          <p:spPr>
            <a:xfrm rot="10800000">
              <a:off x="8040678" y="4399851"/>
              <a:ext cx="260000" cy="30548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아래쪽 화살표 35"/>
            <p:cNvSpPr/>
            <p:nvPr/>
          </p:nvSpPr>
          <p:spPr>
            <a:xfrm rot="10800000">
              <a:off x="8056416" y="5211742"/>
              <a:ext cx="260000" cy="30548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아래쪽 화살표 36"/>
            <p:cNvSpPr/>
            <p:nvPr/>
          </p:nvSpPr>
          <p:spPr>
            <a:xfrm rot="16200000">
              <a:off x="6034905" y="5650302"/>
              <a:ext cx="260000" cy="30548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아래쪽 화살표 37"/>
            <p:cNvSpPr/>
            <p:nvPr/>
          </p:nvSpPr>
          <p:spPr>
            <a:xfrm rot="16200000">
              <a:off x="7403057" y="5638504"/>
              <a:ext cx="260000" cy="30548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아래쪽 화살표 38"/>
            <p:cNvSpPr/>
            <p:nvPr/>
          </p:nvSpPr>
          <p:spPr>
            <a:xfrm rot="5400000">
              <a:off x="7331049" y="3991205"/>
              <a:ext cx="260000" cy="30548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아래쪽 화살표 39"/>
            <p:cNvSpPr/>
            <p:nvPr/>
          </p:nvSpPr>
          <p:spPr>
            <a:xfrm>
              <a:off x="6667233" y="4424955"/>
              <a:ext cx="260000" cy="30548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아래쪽 화살표 40"/>
            <p:cNvSpPr/>
            <p:nvPr/>
          </p:nvSpPr>
          <p:spPr>
            <a:xfrm>
              <a:off x="5279154" y="3090854"/>
              <a:ext cx="260000" cy="631834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33201" y="3176518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/>
                <a:t>Digital video signal</a:t>
              </a:r>
            </a:p>
            <a:p>
              <a:r>
                <a:rPr lang="en-US" altLang="ko-KR" sz="900" dirty="0"/>
                <a:t>(DVI, HDMI</a:t>
              </a:r>
              <a:r>
                <a:rPr lang="en-US" altLang="ko-KR" sz="900" dirty="0"/>
                <a:t>)</a:t>
              </a:r>
              <a:endParaRPr lang="ko-KR" altLang="en-US" sz="9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83861" y="3774232"/>
              <a:ext cx="356187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/>
                <a:t>DVI</a:t>
              </a:r>
              <a:endParaRPr lang="ko-KR" altLang="en-US" sz="9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3698" y="3774232"/>
              <a:ext cx="460382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/>
                <a:t>HDMI</a:t>
              </a:r>
              <a:endParaRPr lang="ko-KR" altLang="en-US" sz="9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51038" y="4134835"/>
              <a:ext cx="936104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/>
                <a:t>DP Loop Out</a:t>
              </a:r>
              <a:endParaRPr lang="ko-KR" altLang="en-US" sz="9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35145" y="4777018"/>
              <a:ext cx="317716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/>
                <a:t>DP</a:t>
              </a:r>
              <a:endParaRPr lang="ko-KR" altLang="en-US" sz="900" b="1" dirty="0"/>
            </a:p>
          </p:txBody>
        </p:sp>
        <p:sp>
          <p:nvSpPr>
            <p:cNvPr id="36" name="아래쪽 화살표 46"/>
            <p:cNvSpPr/>
            <p:nvPr/>
          </p:nvSpPr>
          <p:spPr>
            <a:xfrm>
              <a:off x="5273201" y="4410129"/>
              <a:ext cx="260000" cy="30548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61954" y="5096326"/>
              <a:ext cx="878329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/>
                <a:t>DP loop out</a:t>
              </a:r>
              <a:endParaRPr lang="ko-KR" altLang="en-US" sz="900" b="1" dirty="0"/>
            </a:p>
          </p:txBody>
        </p:sp>
        <p:sp>
          <p:nvSpPr>
            <p:cNvPr id="38" name="아래쪽 화살표 48"/>
            <p:cNvSpPr/>
            <p:nvPr/>
          </p:nvSpPr>
          <p:spPr>
            <a:xfrm>
              <a:off x="5282739" y="5496412"/>
              <a:ext cx="260000" cy="305489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51975" y="4838787"/>
            <a:ext cx="3117393" cy="1825429"/>
            <a:chOff x="5001059" y="2358604"/>
            <a:chExt cx="3411386" cy="2114127"/>
          </a:xfrm>
        </p:grpSpPr>
        <p:grpSp>
          <p:nvGrpSpPr>
            <p:cNvPr id="63" name="그룹 67"/>
            <p:cNvGrpSpPr/>
            <p:nvPr/>
          </p:nvGrpSpPr>
          <p:grpSpPr>
            <a:xfrm>
              <a:off x="5232400" y="2358604"/>
              <a:ext cx="2904245" cy="1756594"/>
              <a:chOff x="263608" y="2415642"/>
              <a:chExt cx="4136208" cy="2491213"/>
            </a:xfrm>
          </p:grpSpPr>
          <p:sp>
            <p:nvSpPr>
              <p:cNvPr id="67" name="Line 9"/>
              <p:cNvSpPr>
                <a:spLocks noChangeShapeType="1"/>
              </p:cNvSpPr>
              <p:nvPr/>
            </p:nvSpPr>
            <p:spPr bwMode="auto">
              <a:xfrm>
                <a:off x="1617521" y="2470271"/>
                <a:ext cx="0" cy="243658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ko-KR" alt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Line 10"/>
              <p:cNvSpPr>
                <a:spLocks noChangeShapeType="1"/>
              </p:cNvSpPr>
              <p:nvPr/>
            </p:nvSpPr>
            <p:spPr bwMode="auto">
              <a:xfrm>
                <a:off x="3009179" y="2415642"/>
                <a:ext cx="0" cy="249121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>
                <a:off x="263608" y="4040924"/>
                <a:ext cx="4136208" cy="0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ko-KR" altLang="en-US" sz="8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70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639" y="2451135"/>
                <a:ext cx="1316621" cy="766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638" y="3271939"/>
                <a:ext cx="1316621" cy="733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2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639" y="4089389"/>
                <a:ext cx="1316620" cy="778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089" y="2428218"/>
                <a:ext cx="1338160" cy="7937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090" y="3271939"/>
                <a:ext cx="1338159" cy="733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5" name="Picture 1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090" y="4089389"/>
                <a:ext cx="1338159" cy="778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6" name="Picture 1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8171" y="2446652"/>
                <a:ext cx="1339600" cy="771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7" name="Picture 1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8171" y="3271939"/>
                <a:ext cx="1339600" cy="733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8" name="Picture 1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8171" y="4089389"/>
                <a:ext cx="1315735" cy="782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9" name="Line 14"/>
              <p:cNvSpPr>
                <a:spLocks noChangeShapeType="1"/>
              </p:cNvSpPr>
              <p:nvPr/>
            </p:nvSpPr>
            <p:spPr bwMode="auto">
              <a:xfrm>
                <a:off x="263608" y="3271768"/>
                <a:ext cx="4136208" cy="0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ko-KR" altLang="en-US" sz="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5001059" y="4111485"/>
              <a:ext cx="3411386" cy="361246"/>
              <a:chOff x="5001059" y="4111485"/>
              <a:chExt cx="3411386" cy="361246"/>
            </a:xfrm>
          </p:grpSpPr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215809" y="4162167"/>
                <a:ext cx="2965300" cy="250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6" name="직사각형 109"/>
              <p:cNvSpPr/>
              <p:nvPr/>
            </p:nvSpPr>
            <p:spPr>
              <a:xfrm>
                <a:off x="5001059" y="4111485"/>
                <a:ext cx="3411386" cy="3612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400" b="1" dirty="0">
                    <a:solidFill>
                      <a:srgbClr val="FFFFFF"/>
                    </a:solidFill>
                    <a:latin typeface="Samsung Imagination Modern" pitchFamily="50" charset="0"/>
                    <a:cs typeface="Arial" pitchFamily="34" charset="0"/>
                  </a:rPr>
                  <a:t>Full mode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648621" y="4914614"/>
            <a:ext cx="3117393" cy="1709954"/>
            <a:chOff x="5035694" y="4498961"/>
            <a:chExt cx="3411386" cy="1980389"/>
          </a:xfrm>
        </p:grpSpPr>
        <p:grpSp>
          <p:nvGrpSpPr>
            <p:cNvPr id="81" name="그룹 89"/>
            <p:cNvGrpSpPr/>
            <p:nvPr/>
          </p:nvGrpSpPr>
          <p:grpSpPr>
            <a:xfrm>
              <a:off x="5250179" y="4498961"/>
              <a:ext cx="2929415" cy="1599056"/>
              <a:chOff x="4737370" y="2415642"/>
              <a:chExt cx="4177109" cy="2491213"/>
            </a:xfrm>
          </p:grpSpPr>
          <p:pic>
            <p:nvPicPr>
              <p:cNvPr id="85" name="Picture 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7370" y="2415643"/>
                <a:ext cx="4177109" cy="2483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6" name="Line 9"/>
              <p:cNvSpPr>
                <a:spLocks noChangeShapeType="1"/>
              </p:cNvSpPr>
              <p:nvPr/>
            </p:nvSpPr>
            <p:spPr bwMode="auto">
              <a:xfrm>
                <a:off x="6134230" y="2415642"/>
                <a:ext cx="0" cy="249121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Line 10"/>
              <p:cNvSpPr>
                <a:spLocks noChangeShapeType="1"/>
              </p:cNvSpPr>
              <p:nvPr/>
            </p:nvSpPr>
            <p:spPr bwMode="auto">
              <a:xfrm>
                <a:off x="7525889" y="2415642"/>
                <a:ext cx="0" cy="249121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Line 13"/>
              <p:cNvSpPr>
                <a:spLocks noChangeShapeType="1"/>
              </p:cNvSpPr>
              <p:nvPr/>
            </p:nvSpPr>
            <p:spPr bwMode="auto">
              <a:xfrm flipV="1">
                <a:off x="4738047" y="3241046"/>
                <a:ext cx="411608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ko-KR" alt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Line 14"/>
              <p:cNvSpPr>
                <a:spLocks noChangeShapeType="1"/>
              </p:cNvSpPr>
              <p:nvPr/>
            </p:nvSpPr>
            <p:spPr bwMode="auto">
              <a:xfrm>
                <a:off x="4752373" y="4082581"/>
                <a:ext cx="412541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ko-KR" altLang="en-US" sz="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035694" y="6118104"/>
              <a:ext cx="3411386" cy="361246"/>
              <a:chOff x="5035694" y="6118104"/>
              <a:chExt cx="3411386" cy="361246"/>
            </a:xfrm>
          </p:grpSpPr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250444" y="6168786"/>
                <a:ext cx="2965300" cy="250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" name="직사각형 111"/>
              <p:cNvSpPr/>
              <p:nvPr/>
            </p:nvSpPr>
            <p:spPr>
              <a:xfrm>
                <a:off x="5035694" y="6118104"/>
                <a:ext cx="3411386" cy="3612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400" b="1" dirty="0">
                    <a:solidFill>
                      <a:srgbClr val="FFFFFF"/>
                    </a:solidFill>
                    <a:latin typeface="Samsung Imagination Modern" pitchFamily="50" charset="0"/>
                    <a:cs typeface="Arial" pitchFamily="34" charset="0"/>
                  </a:rPr>
                  <a:t>Natural mode</a:t>
                </a:r>
              </a:p>
            </p:txBody>
          </p:sp>
        </p:grpSp>
      </p:grp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86202" y="2141778"/>
            <a:ext cx="2972446" cy="209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" name="Rectangle 118"/>
          <p:cNvSpPr/>
          <p:nvPr/>
        </p:nvSpPr>
        <p:spPr>
          <a:xfrm>
            <a:off x="2094276" y="1208847"/>
            <a:ext cx="762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No need for additional equipment such as distributor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Simple videowall is possible with ‘videowall setting’ OSD menu (refer to following page)</a:t>
            </a:r>
            <a:endParaRPr lang="en-US" sz="1200" b="1" dirty="0"/>
          </a:p>
        </p:txBody>
      </p:sp>
      <p:pic>
        <p:nvPicPr>
          <p:cNvPr id="90" name="Picture 6" descr="http://www.dcsil.com/up/Desc/Video-Wall-Controller-C9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 b="11640"/>
          <a:stretch/>
        </p:blipFill>
        <p:spPr bwMode="auto">
          <a:xfrm>
            <a:off x="5435716" y="2116345"/>
            <a:ext cx="6662969" cy="27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MDC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4276" y="1208847"/>
            <a:ext cx="762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“Multi Display Control” Protocol is embedded in all SSS products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MDC program is provided as stand alone or imbedded within MagicInfo Suite </a:t>
            </a:r>
            <a:endParaRPr lang="en-US" sz="1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703512" y="2290723"/>
            <a:ext cx="4684998" cy="3523778"/>
            <a:chOff x="179512" y="2290723"/>
            <a:chExt cx="4684998" cy="352377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290723"/>
              <a:ext cx="4684998" cy="3252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728580" y="5552891"/>
              <a:ext cx="35283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MDC </a:t>
              </a:r>
              <a:r>
                <a:rPr lang="en-US" altLang="ko-KR" sz="1100" dirty="0"/>
                <a:t>(Multiple Display Control) </a:t>
              </a:r>
              <a:r>
                <a:rPr lang="en-US" sz="1100" dirty="0"/>
                <a:t>Program</a:t>
              </a:r>
              <a:endParaRPr lang="en-US" sz="11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05334" y="2162797"/>
            <a:ext cx="3748299" cy="4169595"/>
            <a:chOff x="4981333" y="2162796"/>
            <a:chExt cx="3748299" cy="416959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1333" y="2162796"/>
              <a:ext cx="3748299" cy="387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직사각형 13"/>
            <p:cNvSpPr/>
            <p:nvPr/>
          </p:nvSpPr>
          <p:spPr>
            <a:xfrm>
              <a:off x="5460956" y="6070781"/>
              <a:ext cx="28206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/>
                <a:t>MDC(Multiple Display Control) Protocol</a:t>
              </a:r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8542" y="6033992"/>
            <a:ext cx="4408251" cy="365125"/>
          </a:xfrm>
        </p:spPr>
        <p:txBody>
          <a:bodyPr/>
          <a:lstStyle/>
          <a:p>
            <a:r>
              <a:rPr lang="en-US" dirty="0" smtClean="0"/>
              <a:t>Samsung SELV 2015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8" y="1790046"/>
            <a:ext cx="6116865" cy="41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Digital Signage “SSSP”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4276" y="1208847"/>
            <a:ext cx="762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“Offline” Content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“Offline” Scheduler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“ Offline” Template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“MagicInfo” SW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564905"/>
            <a:ext cx="54292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211201"/>
            <a:ext cx="2736304" cy="61100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Samsung SELV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Samsung SELV 2015</a:t>
            </a:r>
            <a:endParaRPr lang="en-US" dirty="0"/>
          </a:p>
        </p:txBody>
      </p:sp>
      <p:pic>
        <p:nvPicPr>
          <p:cNvPr id="5" name="Picture 3" descr="C:\Users\SEC.DO-SUYOUN-AN01\Desktop\SSTV Links\3.F&amp;B_Wifi-Direct.pn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r="12726" b="9653"/>
          <a:stretch/>
        </p:blipFill>
        <p:spPr bwMode="auto">
          <a:xfrm>
            <a:off x="6240016" y="4031867"/>
            <a:ext cx="316835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13"/>
          <p:cNvSpPr/>
          <p:nvPr/>
        </p:nvSpPr>
        <p:spPr>
          <a:xfrm>
            <a:off x="6563182" y="5805835"/>
            <a:ext cx="2522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ko-KR" b="1" baseline="30000" dirty="0">
                <a:solidFill>
                  <a:srgbClr val="F58228"/>
                </a:solidFill>
                <a:latin typeface="Samsung InterFace"/>
              </a:rPr>
              <a:t>WIRELESS CONNECTION</a:t>
            </a:r>
            <a:endParaRPr lang="ko-KR" altLang="en-US" b="1" baseline="30000" dirty="0">
              <a:solidFill>
                <a:srgbClr val="F58228"/>
              </a:solidFill>
              <a:latin typeface="Samsung InterFace"/>
            </a:endParaRPr>
          </a:p>
        </p:txBody>
      </p:sp>
      <p:pic>
        <p:nvPicPr>
          <p:cNvPr id="9" name="Picture 4" descr="C:\Users\SEC.DO-SUYOUN-AN01\Desktop\SSTV Links\3.F&amp;B_SBB-and-PIM.pn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5" t="18753" r="28222" b="22907"/>
          <a:stretch/>
        </p:blipFill>
        <p:spPr bwMode="auto">
          <a:xfrm>
            <a:off x="2423432" y="4111089"/>
            <a:ext cx="259244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22"/>
          <p:cNvSpPr/>
          <p:nvPr/>
        </p:nvSpPr>
        <p:spPr>
          <a:xfrm>
            <a:off x="3046233" y="5804815"/>
            <a:ext cx="13468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ko-KR" b="1" baseline="30000" dirty="0">
                <a:solidFill>
                  <a:srgbClr val="F26927"/>
                </a:solidFill>
                <a:latin typeface="Samsung InterFace Black"/>
              </a:rPr>
              <a:t>Easy Scalability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Other Differences</a:t>
            </a:r>
            <a:endParaRPr lang="en-US" dirty="0"/>
          </a:p>
        </p:txBody>
      </p:sp>
      <p:pic>
        <p:nvPicPr>
          <p:cNvPr id="15" name="Picture 2" descr="C:\Users\SEC.DO-SUYOUN-AN01\Desktop\SSTV Links\3.F&amp;B_Display-pivo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13018" r="20892" b="9842"/>
          <a:stretch/>
        </p:blipFill>
        <p:spPr bwMode="auto">
          <a:xfrm>
            <a:off x="2340024" y="1249903"/>
            <a:ext cx="2617086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5"/>
          <p:cNvSpPr/>
          <p:nvPr/>
        </p:nvSpPr>
        <p:spPr>
          <a:xfrm>
            <a:off x="2261600" y="3343132"/>
            <a:ext cx="27542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baseline="30000" dirty="0">
                <a:solidFill>
                  <a:srgbClr val="F26927"/>
                </a:solidFill>
                <a:latin typeface="Samsung InterFace Black"/>
              </a:rPr>
              <a:t>Display pivot for easier positioning</a:t>
            </a:r>
            <a:endParaRPr lang="en-US" altLang="ko-KR" b="1" baseline="30000" dirty="0">
              <a:solidFill>
                <a:srgbClr val="F26927"/>
              </a:solidFill>
              <a:latin typeface="Samsung InterFace Black"/>
            </a:endParaRPr>
          </a:p>
        </p:txBody>
      </p:sp>
      <p:pic>
        <p:nvPicPr>
          <p:cNvPr id="17" name="Picture 4" descr="C:\Users\SEC.DO-SUYOUN-AN01\Desktop\SSTV Links\3.F&amp;B_Image-Auto-Rotati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29651" r="12150" b="42405"/>
          <a:stretch/>
        </p:blipFill>
        <p:spPr bwMode="auto">
          <a:xfrm>
            <a:off x="5885816" y="2477108"/>
            <a:ext cx="3738576" cy="88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SEC.DO-SUYOUN-AN01\Desktop\SSTV Links\3.F&amp;B_OSD-pivo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8" b="31730"/>
          <a:stretch/>
        </p:blipFill>
        <p:spPr bwMode="auto">
          <a:xfrm>
            <a:off x="5885816" y="1418282"/>
            <a:ext cx="3738577" cy="99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Samsung SELV 2015</a:t>
            </a:r>
            <a:endParaRPr lang="en-US" dirty="0"/>
          </a:p>
        </p:txBody>
      </p:sp>
      <p:pic>
        <p:nvPicPr>
          <p:cNvPr id="9" name="Picture 2" descr="C:\Users\SEC.DO-SUYOUN-AN01\Desktop\SSTV Links\3.F&amp;B_Lock.pn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8676" r="18643"/>
          <a:stretch/>
        </p:blipFill>
        <p:spPr bwMode="auto">
          <a:xfrm>
            <a:off x="2711864" y="980728"/>
            <a:ext cx="302409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EC.DO-SUYOUN-AN01\Desktop\SSTV Links\3.F&amp;B_Remote-firmware-upd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66" y="3384837"/>
            <a:ext cx="5338278" cy="29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5"/>
          <p:cNvSpPr/>
          <p:nvPr/>
        </p:nvSpPr>
        <p:spPr>
          <a:xfrm>
            <a:off x="3585757" y="3107839"/>
            <a:ext cx="12763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baseline="30000" dirty="0">
                <a:solidFill>
                  <a:srgbClr val="F26927"/>
                </a:solidFill>
                <a:latin typeface="Samsung InterFace Black"/>
              </a:rPr>
              <a:t>Better Security</a:t>
            </a:r>
            <a:endParaRPr lang="en-US" altLang="ko-KR" b="1" baseline="30000" dirty="0">
              <a:solidFill>
                <a:srgbClr val="F26927"/>
              </a:solidFill>
              <a:latin typeface="Samsung InterFace Black"/>
            </a:endParaRPr>
          </a:p>
        </p:txBody>
      </p:sp>
      <p:sp>
        <p:nvSpPr>
          <p:cNvPr id="13" name="직사각형 5"/>
          <p:cNvSpPr/>
          <p:nvPr/>
        </p:nvSpPr>
        <p:spPr>
          <a:xfrm>
            <a:off x="5452950" y="6309321"/>
            <a:ext cx="15953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baseline="30000" dirty="0">
                <a:solidFill>
                  <a:srgbClr val="F26927"/>
                </a:solidFill>
                <a:latin typeface="Samsung InterFace Black"/>
              </a:rPr>
              <a:t>Remote FW Update</a:t>
            </a:r>
          </a:p>
        </p:txBody>
      </p:sp>
      <p:pic>
        <p:nvPicPr>
          <p:cNvPr id="7" name="Picture 2" descr="C:\Users\SEC.DO-SUYOUN-AN01\Desktop\SSTV Links\3.F&amp;B_touch-option.pn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29264" r="26126" b="15802"/>
          <a:stretch/>
        </p:blipFill>
        <p:spPr bwMode="auto">
          <a:xfrm>
            <a:off x="6949675" y="1268760"/>
            <a:ext cx="233302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11"/>
          <p:cNvSpPr/>
          <p:nvPr/>
        </p:nvSpPr>
        <p:spPr>
          <a:xfrm>
            <a:off x="7239282" y="3152002"/>
            <a:ext cx="1797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ko-KR" b="1" baseline="30000" dirty="0">
                <a:solidFill>
                  <a:srgbClr val="F58228"/>
                </a:solidFill>
                <a:latin typeface="Samsung InterFace"/>
              </a:rPr>
              <a:t>Touch </a:t>
            </a:r>
            <a:r>
              <a:rPr lang="en-GB" altLang="ko-KR" b="1" baseline="30000" dirty="0">
                <a:solidFill>
                  <a:srgbClr val="F26927"/>
                </a:solidFill>
                <a:latin typeface="Samsung InterFace Black"/>
              </a:rPr>
              <a:t>Screen</a:t>
            </a:r>
            <a:r>
              <a:rPr lang="en-GB" altLang="ko-KR" b="1" baseline="30000" dirty="0">
                <a:solidFill>
                  <a:srgbClr val="F58228"/>
                </a:solidFill>
                <a:latin typeface="Samsung InterFace"/>
              </a:rPr>
              <a:t> Overlay</a:t>
            </a:r>
          </a:p>
        </p:txBody>
      </p:sp>
    </p:spTree>
    <p:extLst>
      <p:ext uri="{BB962C8B-B14F-4D97-AF65-F5344CB8AC3E}">
        <p14:creationId xmlns:p14="http://schemas.microsoft.com/office/powerpoint/2010/main" val="195540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Samsung SELV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943356"/>
            <a:ext cx="6534912" cy="497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1989B6F86CE48AD97A273B90B630B" ma:contentTypeVersion="1" ma:contentTypeDescription="Create a new document." ma:contentTypeScope="" ma:versionID="0484b6908e0fedf1f0bf87af664f87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46DAE1-8F24-4127-A0D2-C6F2421C3FEC}"/>
</file>

<file path=customXml/itemProps2.xml><?xml version="1.0" encoding="utf-8"?>
<ds:datastoreItem xmlns:ds="http://schemas.openxmlformats.org/officeDocument/2006/customXml" ds:itemID="{07295E54-B501-4046-952A-8A3BD76BFE16}"/>
</file>

<file path=customXml/itemProps3.xml><?xml version="1.0" encoding="utf-8"?>
<ds:datastoreItem xmlns:ds="http://schemas.openxmlformats.org/officeDocument/2006/customXml" ds:itemID="{3A55FA7B-9BFD-47EE-9459-703729CA791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313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맑은 고딕</vt:lpstr>
      <vt:lpstr>Arial</vt:lpstr>
      <vt:lpstr>Arial Narrow</vt:lpstr>
      <vt:lpstr>Calibri</vt:lpstr>
      <vt:lpstr>Calibri Light</vt:lpstr>
      <vt:lpstr>Samsung Imagination Modern</vt:lpstr>
      <vt:lpstr>Samsung InterFace</vt:lpstr>
      <vt:lpstr>Samsung InterFace Black</vt:lpstr>
      <vt:lpstr>Office Theme</vt:lpstr>
      <vt:lpstr>PowerPoint Presentation</vt:lpstr>
      <vt:lpstr>PowerPoint Presentation</vt:lpstr>
      <vt:lpstr>Built Tough “High Reliability”</vt:lpstr>
      <vt:lpstr>Optimized Connectivity “VW”</vt:lpstr>
      <vt:lpstr>MDC </vt:lpstr>
      <vt:lpstr>Digital Signage “SSSP” </vt:lpstr>
      <vt:lpstr>Other Differences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Leena Marashdeh</dc:creator>
  <cp:lastModifiedBy>Leena Marashdeh</cp:lastModifiedBy>
  <cp:revision>3</cp:revision>
  <dcterms:created xsi:type="dcterms:W3CDTF">2018-08-18T15:38:07Z</dcterms:created>
  <dcterms:modified xsi:type="dcterms:W3CDTF">2018-08-18T15:54:15Z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0x0101006951989B6F86CE48AD97A273B90B630B</vt:lpwstr>
  </property>
</Properties>
</file>