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7" r:id="rId2"/>
    <p:sldId id="288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B293"/>
    <a:srgbClr val="2AFFC9"/>
    <a:srgbClr val="6366E3"/>
    <a:srgbClr val="5394E3"/>
    <a:srgbClr val="598DE3"/>
    <a:srgbClr val="63A6E3"/>
    <a:srgbClr val="32A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94660"/>
  </p:normalViewPr>
  <p:slideViewPr>
    <p:cSldViewPr>
      <p:cViewPr>
        <p:scale>
          <a:sx n="89" d="100"/>
          <a:sy n="89" d="100"/>
        </p:scale>
        <p:origin x="-1446" y="-168"/>
      </p:cViewPr>
      <p:guideLst>
        <p:guide orient="horz" pos="2160"/>
        <p:guide pos="2880"/>
      </p:guideLst>
    </p:cSldViewPr>
  </p:slideViewPr>
  <p:outlineViewPr>
    <p:cViewPr>
      <p:scale>
        <a:sx n="72" d="100"/>
        <a:sy n="72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0"/>
    </p:cViewPr>
  </p:sorterViewPr>
  <p:notesViewPr>
    <p:cSldViewPr>
      <p:cViewPr>
        <p:scale>
          <a:sx n="200" d="100"/>
          <a:sy n="200" d="100"/>
        </p:scale>
        <p:origin x="-88" y="61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707A85-C75C-4F55-B192-241C478CB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045B8-7725-49ED-8896-12536C509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5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92B6-5E51-492C-965F-BB8E02286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51930-80BC-4CC0-B7D8-64E5922DD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66D0-FEA9-4353-8C55-9A93D50FC62F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9DD5-B3FA-43A4-AD13-1FB17A361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7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AEBB86-F3E6-47FA-BF5D-CFC90BEAA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1196752"/>
            <a:ext cx="2879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Erasmus+ Project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23528" y="2060848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Project No: 561708-EPP-1-2015-1-DE-EPPKA2-CBHE-JP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64417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Vocational Training for Undergraduate University Students and Teachers in Jordan (VTC)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843808" y="3645024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spc="30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635000">
                    <a:schemeClr val="bg1"/>
                  </a:glow>
                  <a:reflection blurRad="6350" stA="55000" endA="300" endPos="45500" dir="5400000" sy="-100000" algn="bl" rotWithShape="0"/>
                </a:effectLst>
                <a:latin typeface="Baskerville Old Face" pitchFamily="18" charset="0"/>
              </a:rPr>
              <a:t>Cloud Computing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539552" y="472514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Eng. Ahmad Al-</a:t>
            </a:r>
            <a:r>
              <a:rPr lang="en-US" sz="1600" i="1" dirty="0" err="1" smtClean="0"/>
              <a:t>Maddan</a:t>
            </a:r>
            <a:r>
              <a:rPr lang="en-US" sz="1600" i="1" dirty="0" smtClean="0"/>
              <a:t>. </a:t>
            </a:r>
          </a:p>
          <a:p>
            <a:r>
              <a:rPr lang="en-US" sz="1600" i="1" dirty="0" smtClean="0"/>
              <a:t>Al </a:t>
            </a:r>
            <a:r>
              <a:rPr lang="en-US" sz="1600" i="1" dirty="0" err="1" smtClean="0"/>
              <a:t>Al</a:t>
            </a:r>
            <a:r>
              <a:rPr lang="en-US" sz="1600" i="1" dirty="0" smtClean="0"/>
              <a:t>-</a:t>
            </a:r>
            <a:r>
              <a:rPr lang="en-US" sz="1600" i="1" dirty="0" err="1" smtClean="0"/>
              <a:t>Bayt</a:t>
            </a:r>
            <a:r>
              <a:rPr lang="en-US" sz="1600" i="1" dirty="0" smtClean="0"/>
              <a:t> University - Computer Center. </a:t>
            </a:r>
          </a:p>
          <a:p>
            <a:r>
              <a:rPr lang="en-US" sz="1600" i="1" dirty="0" smtClean="0"/>
              <a:t>Information Security and Quality Department .</a:t>
            </a:r>
          </a:p>
          <a:p>
            <a:r>
              <a:rPr lang="en-US" sz="1600" i="1" dirty="0" smtClean="0"/>
              <a:t>Assistant Director</a:t>
            </a:r>
          </a:p>
          <a:p>
            <a:r>
              <a:rPr lang="en-US" sz="1600" i="1" dirty="0" smtClean="0"/>
              <a:t>maddan@aabu.edu.jo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Baskerville Old Face" pitchFamily="18" charset="0"/>
              </a:rPr>
              <a:t>Cloud </a:t>
            </a:r>
            <a:r>
              <a:rPr lang="en-US" b="1" dirty="0" smtClean="0">
                <a:latin typeface="Baskerville Old Face" pitchFamily="18" charset="0"/>
              </a:rPr>
              <a:t>Computing </a:t>
            </a:r>
            <a:r>
              <a:rPr lang="en-US" b="1" dirty="0">
                <a:latin typeface="Baskerville Old Face" pitchFamily="18" charset="0"/>
              </a:rPr>
              <a:t>F</a:t>
            </a:r>
            <a:r>
              <a:rPr lang="en-US" b="1" dirty="0" smtClean="0">
                <a:latin typeface="Baskerville Old Face" pitchFamily="18" charset="0"/>
              </a:rPr>
              <a:t>eatures </a:t>
            </a:r>
            <a:r>
              <a:rPr lang="en-US" b="1" dirty="0">
                <a:latin typeface="Baskerville Old Face" pitchFamily="18" charset="0"/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kern="100" dirty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Reducing business risk and maintenance expenses</a:t>
            </a:r>
            <a:r>
              <a:rPr lang="en-US" b="1" i="1" kern="100" dirty="0" smtClean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: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kern="100" dirty="0" smtClean="0"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Infrastructure </a:t>
            </a:r>
            <a:r>
              <a:rPr lang="en-US" sz="2400" dirty="0">
                <a:latin typeface="Baskerville Old Face" pitchFamily="18" charset="0"/>
              </a:rPr>
              <a:t>providers take the </a:t>
            </a:r>
            <a:r>
              <a:rPr lang="en-US" sz="2400" dirty="0" smtClean="0">
                <a:latin typeface="Baskerville Old Face" pitchFamily="18" charset="0"/>
              </a:rPr>
              <a:t>risk.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Staff </a:t>
            </a: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</a:rPr>
              <a:t>training 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cost.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Maintenance cost.</a:t>
            </a:r>
            <a:endParaRPr lang="en-US" sz="2400" kern="100" dirty="0">
              <a:solidFill>
                <a:prstClr val="black"/>
              </a:solidFill>
              <a:latin typeface="Baskerville Old Face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Business Models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713"/>
            <a:ext cx="7886700" cy="49466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anose="02020603050405020304" pitchFamily="18" charset="0"/>
              </a:rPr>
              <a:t>Infrastructure </a:t>
            </a:r>
            <a:r>
              <a:rPr lang="en-US" b="1" i="1" dirty="0">
                <a:solidFill>
                  <a:srgbClr val="FF0000"/>
                </a:solidFill>
                <a:latin typeface="Baskerville Old Face" pitchFamily="18" charset="0"/>
                <a:cs typeface="Times New Roman" panose="02020603050405020304" pitchFamily="18" charset="0"/>
              </a:rPr>
              <a:t>as a service (IaaS</a:t>
            </a:r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anose="02020603050405020304" pitchFamily="18" charset="0"/>
              </a:rPr>
              <a:t>):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Baskerville Old Face" pitchFamily="18" charset="0"/>
              </a:rPr>
              <a:t>Delivers </a:t>
            </a:r>
            <a:r>
              <a:rPr lang="en-US" sz="2600" dirty="0">
                <a:latin typeface="Baskerville Old Face" pitchFamily="18" charset="0"/>
              </a:rPr>
              <a:t>hardware resources such as </a:t>
            </a:r>
            <a:r>
              <a:rPr lang="en-US" sz="2600" dirty="0" smtClean="0">
                <a:latin typeface="Baskerville Old Face" pitchFamily="18" charset="0"/>
              </a:rPr>
              <a:t>CPU “Physically”, or virtual machines  controlled by “HyperVisor</a:t>
            </a:r>
            <a:r>
              <a:rPr lang="en-US" sz="2600" dirty="0">
                <a:latin typeface="Baskerville Old Face" pitchFamily="18" charset="0"/>
              </a:rPr>
              <a:t>” </a:t>
            </a:r>
            <a:r>
              <a:rPr lang="en-US" sz="2600" dirty="0" smtClean="0">
                <a:latin typeface="Baskerville Old Face" pitchFamily="18" charset="0"/>
              </a:rPr>
              <a:t>brought users by “cloud carrier”.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Baskerville Old Face" pitchFamily="18" charset="0"/>
              </a:rPr>
              <a:t>Disk </a:t>
            </a:r>
            <a:r>
              <a:rPr lang="en-US" sz="2600" dirty="0">
                <a:latin typeface="Baskerville Old Face" pitchFamily="18" charset="0"/>
              </a:rPr>
              <a:t>space or network components as a </a:t>
            </a:r>
            <a:r>
              <a:rPr lang="en-US" sz="2600" dirty="0" smtClean="0">
                <a:latin typeface="Baskerville Old Face" pitchFamily="18" charset="0"/>
              </a:rPr>
              <a:t>service</a:t>
            </a:r>
            <a:r>
              <a:rPr lang="en-US" sz="2600" dirty="0">
                <a:latin typeface="Baskerville Old Face" pitchFamily="18" charset="0"/>
                <a:cs typeface="Times New Roman" panose="02020603050405020304" pitchFamily="18" charset="0"/>
              </a:rPr>
              <a:t>.</a:t>
            </a:r>
            <a:endParaRPr lang="en-US" sz="2600" dirty="0" smtClean="0">
              <a:latin typeface="Baskerville Old Face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Baskerville Old Face" pitchFamily="18" charset="0"/>
              </a:rPr>
              <a:t>Client has full control of the virtualized platform.</a:t>
            </a:r>
            <a:endParaRPr lang="en-US" sz="2600" dirty="0">
              <a:latin typeface="Baskerville Old Face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Baskerville Old Face" pitchFamily="18" charset="0"/>
              </a:rPr>
              <a:t>Users are responsible of managing &amp; maintaining their SW’s and OS’s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anose="02020603050405020304" pitchFamily="18" charset="0"/>
              </a:rPr>
              <a:t>Platform as a service (PaaS):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  <a:cs typeface="Times New Roman" panose="020206030504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Baskerville Old Face" pitchFamily="18" charset="0"/>
              </a:rPr>
              <a:t>Its provided by cloud provider</a:t>
            </a:r>
            <a:r>
              <a:rPr lang="en-US" sz="2600" dirty="0">
                <a:latin typeface="Baskerville Old Face" pitchFamily="18" charset="0"/>
              </a:rPr>
              <a:t>.</a:t>
            </a:r>
            <a:endParaRPr lang="en-US" sz="2600" dirty="0" smtClean="0"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Baskerville Old Face" pitchFamily="18" charset="0"/>
              </a:rPr>
              <a:t>P</a:t>
            </a:r>
            <a:r>
              <a:rPr lang="en-US" sz="2600" dirty="0" smtClean="0">
                <a:latin typeface="Baskerville Old Face" pitchFamily="18" charset="0"/>
              </a:rPr>
              <a:t>rovide platform resources (application platform as a service) like operating systems and applications.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Baskerville Old Face" pitchFamily="18" charset="0"/>
              </a:rPr>
              <a:t>User can deploy and customize their applications (programming languages and tools supported by the cloud provider).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Baskerville Old Face" pitchFamily="18" charset="0"/>
              </a:rPr>
              <a:t>Users doesn’t have full control but they restricted by the provider constraints.</a:t>
            </a:r>
            <a:endParaRPr lang="en-US" sz="2600" dirty="0">
              <a:latin typeface="Baskerville Old Face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Business Models (cont.)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36960" y="1524001"/>
            <a:ext cx="8260556" cy="5002213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Software as a service (SaaS): 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Software (application) provide by the cloud provider (on-demand application), 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The user just use it without any control.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This service can update, enhance, maintain and patching this software (applications).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Free applications.</a:t>
            </a:r>
            <a:endParaRPr lang="en-US" sz="2400" b="1" i="1" dirty="0" smtClean="0">
              <a:latin typeface="Baskerville Old Face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Network as a service (NaaS): 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Cloud services enabled the users to use network and transport connectivity services. 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Optimization of resource allocations by considering network and computing resources as a unified whole (VPN, bandwidth on demand (BoD), and mobile network virtualization).</a:t>
            </a:r>
            <a:endParaRPr lang="en-US" sz="2400" dirty="0" smtClean="0">
              <a:latin typeface="Baskerville Old Fac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96" y="1"/>
            <a:ext cx="788670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Types 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1026" name="Picture 2" descr="C:\Users\Tamer\Desktop\green-cloud-computing-11-72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t="15610"/>
          <a:stretch/>
        </p:blipFill>
        <p:spPr bwMode="auto">
          <a:xfrm>
            <a:off x="1204415" y="1000736"/>
            <a:ext cx="6735171" cy="585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8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Types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40544" y="1593850"/>
            <a:ext cx="7974806" cy="4821238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Public cloud (external cloud):  32%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Service providers offers their resources as a service to the public.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Shifting the risks to infrastructure providers. 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Scalable and dynamic. 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Lakes to the security.</a:t>
            </a:r>
            <a:endParaRPr lang="en-US" sz="2400" dirty="0" smtClean="0">
              <a:solidFill>
                <a:srgbClr val="FF0000"/>
              </a:solidFill>
              <a:latin typeface="Baskerville Old Face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Private cloud (internal clouds):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  10%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Designed</a:t>
            </a:r>
            <a:r>
              <a:rPr lang="en-US" sz="2400" b="1" i="1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specifically for single origination(private network).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Organization has the highest degree of control over performance. 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Reliability and security.</a:t>
            </a:r>
          </a:p>
          <a:p>
            <a:pPr eaLnBrk="1" hangingPunct="1"/>
            <a:r>
              <a:rPr lang="en-US" sz="2400" dirty="0" smtClean="0">
                <a:latin typeface="Baskerville Old Face" pitchFamily="18" charset="0"/>
              </a:rPr>
              <a:t>Organization well need to be charged for that service.</a:t>
            </a:r>
            <a:endParaRPr lang="en-US" sz="2400" dirty="0" smtClean="0">
              <a:solidFill>
                <a:srgbClr val="FF00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Types  (cont.)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28650" y="1498073"/>
            <a:ext cx="7886700" cy="43513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Hybrid cloud:  58%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Combination of public and private cloud models.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Address the limitations of each approach.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Swings between both(Flexibility).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Offers the security and control over application data and expansion in capacity if needed.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 smtClean="0">
                <a:latin typeface="Baskerville Old Face" pitchFamily="18" charset="0"/>
              </a:rPr>
              <a:t>Cloud Bursting</a:t>
            </a:r>
            <a:r>
              <a:rPr lang="en-US" sz="2400" i="1" dirty="0">
                <a:latin typeface="Baskerville Old Face" pitchFamily="18" charset="0"/>
              </a:rPr>
              <a:t>: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000" dirty="0" smtClean="0">
                <a:latin typeface="Baskerville Old Face" pitchFamily="18" charset="0"/>
              </a:rPr>
              <a:t>application </a:t>
            </a:r>
            <a:r>
              <a:rPr lang="en-US" sz="2000" dirty="0">
                <a:latin typeface="Baskerville Old Face" pitchFamily="18" charset="0"/>
              </a:rPr>
              <a:t>runs in a private cloud or data center and "bursts" to a public cloud </a:t>
            </a:r>
            <a:r>
              <a:rPr lang="en-US" sz="2000" dirty="0" smtClean="0">
                <a:latin typeface="Baskerville Old Face" pitchFamily="18" charset="0"/>
              </a:rPr>
              <a:t>in case of increasing </a:t>
            </a:r>
            <a:r>
              <a:rPr lang="en-US" sz="2000" dirty="0">
                <a:latin typeface="Baskerville Old Face" pitchFamily="18" charset="0"/>
              </a:rPr>
              <a:t>demand </a:t>
            </a:r>
            <a:r>
              <a:rPr lang="en-US" sz="2000" dirty="0" smtClean="0">
                <a:latin typeface="Baskerville Old Face" pitchFamily="18" charset="0"/>
              </a:rPr>
              <a:t>of </a:t>
            </a:r>
            <a:r>
              <a:rPr lang="en-US" sz="2000" dirty="0">
                <a:latin typeface="Baskerville Old Face" pitchFamily="18" charset="0"/>
              </a:rPr>
              <a:t>computing </a:t>
            </a:r>
            <a:r>
              <a:rPr lang="en-US" sz="2000" dirty="0" smtClean="0">
                <a:latin typeface="Baskerville Old Face" pitchFamily="18" charset="0"/>
              </a:rPr>
              <a:t>capacity)</a:t>
            </a:r>
            <a:endParaRPr lang="en-US" sz="2400" dirty="0" smtClean="0">
              <a:solidFill>
                <a:srgbClr val="FF00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mer\Desktop\hybrid_cloud_ed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115" y="2746"/>
            <a:ext cx="6963772" cy="685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44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Public Clouds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vs.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Private Clouds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127320"/>
              </p:ext>
            </p:extLst>
          </p:nvPr>
        </p:nvGraphicFramePr>
        <p:xfrm>
          <a:off x="747215" y="1883390"/>
          <a:ext cx="7154838" cy="3861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946"/>
                <a:gridCol w="2384946"/>
                <a:gridCol w="2384946"/>
              </a:tblGrid>
              <a:tr h="544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comparison</a:t>
                      </a:r>
                      <a:endParaRPr lang="en-US" sz="2400" b="1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Public cloud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Private cloud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</a:tr>
              <a:tr h="511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Initial cost </a:t>
                      </a:r>
                      <a:endParaRPr lang="en-US" sz="2400" b="1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Typically zero</a:t>
                      </a:r>
                      <a:endParaRPr lang="en-US" sz="2400" b="1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</a:rPr>
                        <a:t>Typically high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</a:tr>
              <a:tr h="544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Running cost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Predictable</a:t>
                      </a:r>
                      <a:endParaRPr lang="en-US" sz="2400" b="1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</a:rPr>
                        <a:t>Unpredictable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</a:tr>
              <a:tr h="544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Customization 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Impossible</a:t>
                      </a:r>
                      <a:endParaRPr lang="en-US" sz="2400" b="1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</a:rPr>
                        <a:t>Possible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</a:tr>
              <a:tr h="9423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Privacy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No (Host has access to the data)</a:t>
                      </a:r>
                      <a:endParaRPr lang="en-US" sz="2400" b="1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</a:rPr>
                        <a:t>Yes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</a:tr>
              <a:tr h="544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Single sign-on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</a:rPr>
                        <a:t>Impossible</a:t>
                      </a:r>
                      <a:endParaRPr lang="en-US" sz="2400" b="1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Possible</a:t>
                      </a:r>
                      <a:endParaRPr lang="en-US" sz="2400" b="1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8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448" y="300257"/>
            <a:ext cx="6045105" cy="1325563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Baskerville Old Face" pitchFamily="18" charset="0"/>
              </a:rPr>
              <a:t>Cloud Computing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696" y="1802845"/>
            <a:ext cx="3352254" cy="3656259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B050"/>
                </a:solidFill>
                <a:latin typeface="Baskerville Old Face" pitchFamily="18" charset="0"/>
              </a:rPr>
              <a:t>Pros</a:t>
            </a:r>
            <a:endParaRPr lang="en-US" sz="3600" b="1" dirty="0" smtClean="0">
              <a:solidFill>
                <a:srgbClr val="00B050"/>
              </a:solidFill>
              <a:latin typeface="Baskerville Old Face" pitchFamily="18" charset="0"/>
            </a:endParaRPr>
          </a:p>
          <a:p>
            <a:r>
              <a:rPr lang="en-US" b="1" dirty="0" smtClean="0">
                <a:latin typeface="Baskerville Old Face" pitchFamily="18" charset="0"/>
              </a:rPr>
              <a:t>Convenience (anywhere)</a:t>
            </a:r>
          </a:p>
          <a:p>
            <a:r>
              <a:rPr lang="en-US" b="1" dirty="0" smtClean="0">
                <a:latin typeface="Baskerville Old Face" pitchFamily="18" charset="0"/>
              </a:rPr>
              <a:t>Backups</a:t>
            </a:r>
          </a:p>
          <a:p>
            <a:r>
              <a:rPr lang="en-US" b="1" dirty="0" smtClean="0">
                <a:latin typeface="Baskerville Old Face" pitchFamily="18" charset="0"/>
              </a:rPr>
              <a:t>Collaboration (sharing)</a:t>
            </a:r>
          </a:p>
          <a:p>
            <a:r>
              <a:rPr lang="en-US" b="1" dirty="0">
                <a:latin typeface="Baskerville Old Face" pitchFamily="18" charset="0"/>
              </a:rPr>
              <a:t>Environmentally friendly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256139" y="1813277"/>
            <a:ext cx="3311243" cy="363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Cons</a:t>
            </a:r>
          </a:p>
          <a:p>
            <a:r>
              <a:rPr lang="en-US" b="1" dirty="0">
                <a:latin typeface="Baskerville Old Face" pitchFamily="18" charset="0"/>
              </a:rPr>
              <a:t>Security </a:t>
            </a:r>
            <a:r>
              <a:rPr lang="en-US" b="1" dirty="0" smtClean="0">
                <a:latin typeface="Baskerville Old Face" pitchFamily="18" charset="0"/>
              </a:rPr>
              <a:t>breaches</a:t>
            </a:r>
          </a:p>
          <a:p>
            <a:r>
              <a:rPr lang="en-US" b="1" dirty="0" smtClean="0">
                <a:latin typeface="Baskerville Old Face" pitchFamily="18" charset="0"/>
              </a:rPr>
              <a:t>Outages</a:t>
            </a:r>
          </a:p>
          <a:p>
            <a:r>
              <a:rPr lang="en-US" b="1" dirty="0" smtClean="0">
                <a:latin typeface="Baskerville Old Face" pitchFamily="18" charset="0"/>
              </a:rPr>
              <a:t>Slow </a:t>
            </a:r>
            <a:r>
              <a:rPr lang="en-US" b="1" dirty="0">
                <a:latin typeface="Baskerville Old Face" pitchFamily="18" charset="0"/>
              </a:rPr>
              <a:t>speeds</a:t>
            </a:r>
            <a:r>
              <a:rPr lang="en-US" b="1" dirty="0" smtClean="0">
                <a:latin typeface="Baskerville Old Face" pitchFamily="18" charset="0"/>
              </a:rPr>
              <a:t>.</a:t>
            </a:r>
          </a:p>
          <a:p>
            <a:r>
              <a:rPr lang="en-US" b="1" dirty="0">
                <a:latin typeface="Baskerville Old Face" pitchFamily="18" charset="0"/>
              </a:rPr>
              <a:t>Limited </a:t>
            </a:r>
            <a:r>
              <a:rPr lang="en-US" b="1" dirty="0" smtClean="0">
                <a:latin typeface="Baskerville Old Face" pitchFamily="18" charset="0"/>
              </a:rPr>
              <a:t>features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5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The Future of Cloud Computing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Cloud computing is the future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“Clouded” systems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Expected operating systems is going to run on the cloud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People Fears of the roll of IT managers.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Cloud is a competitive player in the business.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“First to mind when asked what ‘the cloud’ is, a majority respond it’s either an actual cloud, the sky, or something related to weather.” – </a:t>
            </a:r>
            <a:r>
              <a:rPr lang="en-US" dirty="0" smtClean="0"/>
              <a:t>Citrix Cloud Survey Guide (August 2012).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>
                <a:latin typeface="Baskerville Old Face" pitchFamily="18" charset="0"/>
              </a:rPr>
              <a:t>So don’t be afraid if you didn’t got it from the first time.</a:t>
            </a:r>
            <a:endParaRPr lang="en-US" sz="2800" dirty="0" smtClean="0">
              <a:latin typeface="Baskerville Old Face" pitchFamily="18" charset="0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z="3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you think about </a:t>
            </a:r>
            <a:r>
              <a:rPr lang="en-US" sz="3400" spc="300" dirty="0">
                <a:ln w="317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</a:t>
            </a:r>
            <a:r>
              <a:rPr lang="en-US" sz="3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?</a:t>
            </a:r>
            <a:endParaRPr lang="en-US" sz="3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5" name="Picture 2" descr="C:\Users\Tamer\Desktop\8673546462_73b2df8cb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13176"/>
            <a:ext cx="1329282" cy="132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Tamer\Desktop\New folder (2)\577172_10151580551166840_1022493197_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" b="5206"/>
          <a:stretch/>
        </p:blipFill>
        <p:spPr bwMode="auto">
          <a:xfrm>
            <a:off x="1763688" y="908720"/>
            <a:ext cx="5285949" cy="462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89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Tamer\Desktop\New folder (2)\662px-Cloud_computing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79" y="0"/>
            <a:ext cx="56840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06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mer\Desktop\green-cloud-hanging-banner-illustration-design-over-white-background-3592170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6"/>
          <a:stretch/>
        </p:blipFill>
        <p:spPr bwMode="auto">
          <a:xfrm>
            <a:off x="6107373" y="923408"/>
            <a:ext cx="1776995" cy="19289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02" y="214999"/>
            <a:ext cx="7886700" cy="1325563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Can cloud be green ??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412776"/>
            <a:ext cx="786793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due to Cloud </a:t>
            </a:r>
            <a:r>
              <a:rPr lang="en-US" sz="2800" dirty="0"/>
              <a:t>computing </a:t>
            </a:r>
            <a:r>
              <a:rPr lang="en-US" sz="2800" dirty="0" smtClean="0"/>
              <a:t>business models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SaaS, NaaS, IaaS,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Business Efficiency </a:t>
            </a:r>
            <a:r>
              <a:rPr lang="en-US" sz="2800" dirty="0" smtClean="0">
                <a:sym typeface="Wingdings" pitchFamily="2" charset="2"/>
              </a:rPr>
              <a:t> Energy </a:t>
            </a:r>
            <a:r>
              <a:rPr lang="en-US" sz="2800" dirty="0"/>
              <a:t>Efficiency </a:t>
            </a:r>
            <a:r>
              <a:rPr lang="en-US" sz="4000" b="1" dirty="0" smtClean="0"/>
              <a:t>=</a:t>
            </a:r>
            <a:r>
              <a:rPr lang="en-US" sz="2800" dirty="0" smtClean="0"/>
              <a:t> </a:t>
            </a:r>
            <a:r>
              <a:rPr lang="en-US" sz="2800" dirty="0"/>
              <a:t>Efficiency </a:t>
            </a:r>
            <a:r>
              <a:rPr lang="en-US" sz="2800" dirty="0" smtClean="0"/>
              <a:t>itself </a:t>
            </a:r>
            <a:r>
              <a:rPr lang="en-US" sz="2800" dirty="0"/>
              <a:t>is </a:t>
            </a:r>
            <a:r>
              <a:rPr lang="en-US" sz="2800" dirty="0" smtClean="0"/>
              <a:t>Green.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virtualization (resource saving</a:t>
            </a:r>
            <a:r>
              <a:rPr lang="en-US" sz="2800" dirty="0" smtClean="0">
                <a:sym typeface="Wingdings" pitchFamily="2" charset="2"/>
              </a:rPr>
              <a:t> cost saving energy saving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17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Introduction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latin typeface="Baskerville Old Face" pitchFamily="18" charset="0"/>
              </a:rPr>
              <a:t>Started in the early of 2008</a:t>
            </a:r>
          </a:p>
          <a:p>
            <a:pPr algn="just" eaLnBrk="1" hangingPunct="1"/>
            <a:r>
              <a:rPr lang="en-US" dirty="0" smtClean="0">
                <a:latin typeface="Baskerville Old Face" pitchFamily="18" charset="0"/>
              </a:rPr>
              <a:t>The computing resources become available, power full and less-cost as previously not.</a:t>
            </a:r>
          </a:p>
          <a:p>
            <a:pPr algn="just" eaLnBrk="1" hangingPunct="1"/>
            <a:r>
              <a:rPr lang="en-US" dirty="0" smtClean="0">
                <a:latin typeface="Baskerville Old Face" pitchFamily="18" charset="0"/>
              </a:rPr>
              <a:t>This technological orientation leads to new model called cloud computing.</a:t>
            </a:r>
          </a:p>
          <a:p>
            <a:pPr algn="just" eaLnBrk="1" hangingPunct="1"/>
            <a:r>
              <a:rPr lang="en-US" dirty="0" smtClean="0">
                <a:latin typeface="Baskerville Old Face" pitchFamily="18" charset="0"/>
              </a:rPr>
              <a:t>The rent and lent procedure between job owners and service providers.</a:t>
            </a:r>
          </a:p>
          <a:p>
            <a:pPr algn="just" eaLnBrk="1" hangingPunct="1"/>
            <a:r>
              <a:rPr lang="en-US" dirty="0" smtClean="0">
                <a:latin typeface="Baskerville Old Face" pitchFamily="18" charset="0"/>
              </a:rPr>
              <a:t>The </a:t>
            </a:r>
            <a:r>
              <a:rPr lang="en-US" u="sng" dirty="0" smtClean="0">
                <a:latin typeface="Baskerville Old Face" pitchFamily="18" charset="0"/>
              </a:rPr>
              <a:t>infrastructure providers</a:t>
            </a:r>
            <a:r>
              <a:rPr lang="en-US" dirty="0" smtClean="0">
                <a:latin typeface="Baskerville Old Face" pitchFamily="18" charset="0"/>
              </a:rPr>
              <a:t> and </a:t>
            </a:r>
            <a:r>
              <a:rPr lang="en-US" u="sng" dirty="0" smtClean="0">
                <a:latin typeface="Baskerville Old Face" pitchFamily="18" charset="0"/>
              </a:rPr>
              <a:t>the service providers.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Definition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b="1" dirty="0" smtClean="0">
                <a:latin typeface="Baskerville Old Face" pitchFamily="18" charset="0"/>
              </a:rPr>
              <a:t>NIST definition of cloud computing: “</a:t>
            </a:r>
            <a:r>
              <a:rPr lang="en-US" i="1" dirty="0" smtClean="0">
                <a:latin typeface="Baskerville Old Face" pitchFamily="18" charset="0"/>
              </a:rPr>
              <a:t>Cloud computing is a model for enabling ubiquitous(founded every where), convenient, on-demand network access to a shared pool of configurable computing resources (e.g., networks, servers, storage, applications, and services) that can be rapidly provisioned and released with minimal management effort or service provider interaction.</a:t>
            </a:r>
            <a:r>
              <a:rPr lang="en-US" b="1" dirty="0" smtClean="0">
                <a:latin typeface="Baskerville Old Face" pitchFamily="18" charset="0"/>
              </a:rPr>
              <a:t>”</a:t>
            </a:r>
            <a:endParaRPr lang="en-US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Baskerville Old Face" pitchFamily="18" charset="0"/>
              </a:rPr>
              <a:t>More Simple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Baskerville Old Face" pitchFamily="18" charset="0"/>
              </a:rPr>
              <a:t>It is a service like your phone, electricity, water bell.</a:t>
            </a:r>
          </a:p>
          <a:p>
            <a:pPr algn="just"/>
            <a:endParaRPr lang="en-US" dirty="0">
              <a:latin typeface="Baskerville Old Face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Baskerville Old Face" pitchFamily="18" charset="0"/>
            </a:endParaRPr>
          </a:p>
          <a:p>
            <a:pPr algn="just"/>
            <a:r>
              <a:rPr lang="en-US" dirty="0" smtClean="0">
                <a:latin typeface="Baskerville Old Face" pitchFamily="18" charset="0"/>
              </a:rPr>
              <a:t>Don’t worry about the location of the sever, just turn-on your device and get your service.</a:t>
            </a:r>
          </a:p>
          <a:p>
            <a:pPr algn="just"/>
            <a:endParaRPr lang="en-US" dirty="0">
              <a:latin typeface="Baskerville Old Face" pitchFamily="18" charset="0"/>
            </a:endParaRPr>
          </a:p>
          <a:p>
            <a:pPr algn="just"/>
            <a:r>
              <a:rPr lang="en-US" dirty="0" smtClean="0">
                <a:latin typeface="Baskerville Old Face" pitchFamily="18" charset="0"/>
              </a:rPr>
              <a:t>The </a:t>
            </a:r>
            <a:r>
              <a:rPr lang="en-US" b="1" dirty="0" smtClean="0">
                <a:solidFill>
                  <a:srgbClr val="0070C0"/>
                </a:solidFill>
                <a:latin typeface="Baskerville Old Face" pitchFamily="18" charset="0"/>
              </a:rPr>
              <a:t>OUTSOURCING</a:t>
            </a:r>
            <a:r>
              <a:rPr lang="en-US" dirty="0" smtClean="0">
                <a:latin typeface="Baskerville Old Face" pitchFamily="18" charset="0"/>
              </a:rPr>
              <a:t> concept.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7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180" y="1009947"/>
            <a:ext cx="7886700" cy="817794"/>
          </a:xfrm>
        </p:spPr>
        <p:txBody>
          <a:bodyPr/>
          <a:lstStyle/>
          <a:p>
            <a:r>
              <a:rPr lang="en-US" sz="3600" b="1" dirty="0" smtClean="0">
                <a:latin typeface="Baskerville Old Face" pitchFamily="18" charset="0"/>
              </a:rPr>
              <a:t>Cloud Computing Service Providers  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2006230"/>
            <a:ext cx="4340486" cy="4804012"/>
          </a:xfrm>
        </p:spPr>
        <p:txBody>
          <a:bodyPr numCol="2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Amazon</a:t>
            </a:r>
          </a:p>
          <a:p>
            <a:endParaRPr lang="en-US" sz="2800" dirty="0"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VMware</a:t>
            </a:r>
          </a:p>
          <a:p>
            <a:endParaRPr lang="en-US" sz="2800" dirty="0"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Microsoft</a:t>
            </a:r>
          </a:p>
          <a:p>
            <a:endParaRPr lang="en-US" sz="2800" dirty="0" smtClean="0"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Google</a:t>
            </a:r>
          </a:p>
          <a:p>
            <a:endParaRPr lang="en-US" sz="2800" dirty="0" smtClean="0">
              <a:latin typeface="Baskerville Old Face" pitchFamily="18" charset="0"/>
            </a:endParaRPr>
          </a:p>
          <a:p>
            <a:endParaRPr lang="en-US" sz="2800" dirty="0">
              <a:latin typeface="Baskerville Old Face" pitchFamily="18" charset="0"/>
            </a:endParaRPr>
          </a:p>
          <a:p>
            <a:endParaRPr lang="en-US" sz="2800" dirty="0" smtClean="0"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Rackspace</a:t>
            </a:r>
          </a:p>
          <a:p>
            <a:endParaRPr lang="en-US" sz="2800" dirty="0" smtClean="0"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IBM</a:t>
            </a:r>
          </a:p>
          <a:p>
            <a:endParaRPr lang="en-US" sz="2800" dirty="0" smtClean="0"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Critix</a:t>
            </a:r>
          </a:p>
          <a:p>
            <a:endParaRPr lang="en-US" sz="2800" dirty="0" smtClean="0"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Baskerville Old Face" pitchFamily="18" charset="0"/>
              </a:rPr>
              <a:t>Openstack</a:t>
            </a:r>
            <a:endParaRPr lang="en-US" sz="2800" dirty="0" smtClean="0">
              <a:latin typeface="Baskerville Old Face" pitchFamily="18" charset="0"/>
            </a:endParaRPr>
          </a:p>
        </p:txBody>
      </p:sp>
      <p:pic>
        <p:nvPicPr>
          <p:cNvPr id="36866" name="Picture 2" descr="C:\Users\Tamer\Desktop\Apple_i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856" y="4051339"/>
            <a:ext cx="1190168" cy="158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3" descr="C:\Users\Tamer\Desktop\google_drive_transparent_3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48" y="3702245"/>
            <a:ext cx="1451988" cy="193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8" name="Picture 4" descr="C:\Users\Tamer\Desktop\microsoft_onedrive_logo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49" y="2467062"/>
            <a:ext cx="1451987" cy="118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C:\Users\Tamer\Desktop\dropbo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035" y="1881207"/>
            <a:ext cx="1451988" cy="193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32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Cloud Computing Services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cloud storage</a:t>
            </a:r>
          </a:p>
          <a:p>
            <a:pPr>
              <a:buNone/>
            </a:pPr>
            <a:endParaRPr lang="en-US" b="1" i="1" dirty="0" smtClean="0">
              <a:solidFill>
                <a:srgbClr val="FF0000"/>
              </a:solidFill>
              <a:latin typeface="Baskerville Old Face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cloud database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cloud application</a:t>
            </a:r>
            <a:endParaRPr lang="en-US" b="1" i="1" dirty="0">
              <a:solidFill>
                <a:srgbClr val="FF00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6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Baskerville Old Face" pitchFamily="18" charset="0"/>
              </a:rPr>
              <a:t>Cloud Computing Features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563"/>
            <a:ext cx="7886700" cy="48625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kern="100" dirty="0" smtClean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No up-front fees: 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Pay for </a:t>
            </a:r>
            <a:r>
              <a:rPr lang="en-US" sz="2400" dirty="0">
                <a:latin typeface="Baskerville Old Face" pitchFamily="18" charset="0"/>
              </a:rPr>
              <a:t>just what you </a:t>
            </a:r>
            <a:r>
              <a:rPr lang="en-US" sz="2400" dirty="0" smtClean="0">
                <a:latin typeface="Baskerville Old Face" pitchFamily="18" charset="0"/>
              </a:rPr>
              <a:t>rent.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Pay </a:t>
            </a:r>
            <a:r>
              <a:rPr lang="en-US" sz="2400" dirty="0">
                <a:latin typeface="Baskerville Old Face" pitchFamily="18" charset="0"/>
              </a:rPr>
              <a:t>as you </a:t>
            </a:r>
            <a:r>
              <a:rPr lang="en-US" sz="2400" dirty="0" smtClean="0">
                <a:latin typeface="Baskerville Old Face" pitchFamily="18" charset="0"/>
              </a:rPr>
              <a:t>go.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No construction for the infrastructure.</a:t>
            </a:r>
            <a:endParaRPr lang="en-US" sz="2400" kern="100" dirty="0" smtClean="0">
              <a:latin typeface="Baskerville Old Face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kern="100" dirty="0" smtClean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Low </a:t>
            </a:r>
            <a:r>
              <a:rPr lang="en-US" b="1" i="1" kern="100" dirty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operating </a:t>
            </a:r>
            <a:r>
              <a:rPr lang="en-US" b="1" i="1" kern="100" dirty="0" smtClean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cost:</a:t>
            </a:r>
            <a:r>
              <a:rPr lang="en-US" b="1" i="1" kern="100" dirty="0" smtClean="0">
                <a:solidFill>
                  <a:prstClr val="black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Dynamic </a:t>
            </a:r>
            <a:r>
              <a:rPr lang="en-US" sz="2400" dirty="0">
                <a:latin typeface="Baskerville Old Face" pitchFamily="18" charset="0"/>
              </a:rPr>
              <a:t>resources </a:t>
            </a:r>
            <a:r>
              <a:rPr lang="en-US" sz="2400" dirty="0" smtClean="0">
                <a:latin typeface="Baskerville Old Face" pitchFamily="18" charset="0"/>
              </a:rPr>
              <a:t>rent. 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resources could be released dynamically to save </a:t>
            </a:r>
            <a:r>
              <a:rPr lang="en-US" sz="2400" dirty="0">
                <a:latin typeface="Baskerville Old Face" pitchFamily="18" charset="0"/>
              </a:rPr>
              <a:t>money from wasted in a non-useable </a:t>
            </a:r>
            <a:r>
              <a:rPr lang="en-US" sz="2400" dirty="0" smtClean="0">
                <a:latin typeface="Baskerville Old Face" pitchFamily="18" charset="0"/>
              </a:rPr>
              <a:t>capacities.</a:t>
            </a:r>
            <a:endParaRPr lang="en-US" sz="2400" kern="100" dirty="0">
              <a:solidFill>
                <a:prstClr val="black"/>
              </a:solidFill>
              <a:latin typeface="Baskerville Old Face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Baskerville Old Face" pitchFamily="18" charset="0"/>
              </a:rPr>
              <a:t>Cloud Computing Features (cont.)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5276"/>
            <a:ext cx="7886700" cy="50847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kern="100" dirty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High </a:t>
            </a:r>
            <a:r>
              <a:rPr lang="en-US" b="1" i="1" kern="100" dirty="0" smtClean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scalable: </a:t>
            </a:r>
            <a:endParaRPr lang="en-US" b="1" i="1" kern="100" dirty="0">
              <a:solidFill>
                <a:srgbClr val="FF0000"/>
              </a:solidFill>
              <a:latin typeface="Baskerville Old Face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Rapid </a:t>
            </a:r>
            <a:r>
              <a:rPr lang="en-US" sz="2400" dirty="0">
                <a:latin typeface="Baskerville Old Face" pitchFamily="18" charset="0"/>
              </a:rPr>
              <a:t>development in </a:t>
            </a:r>
            <a:r>
              <a:rPr lang="en-US" sz="2400" dirty="0" smtClean="0">
                <a:latin typeface="Baskerville Old Face" pitchFamily="18" charset="0"/>
              </a:rPr>
              <a:t>businesses. 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Baskerville Old Face" pitchFamily="18" charset="0"/>
              </a:rPr>
              <a:t>E</a:t>
            </a:r>
            <a:r>
              <a:rPr lang="en-US" sz="2400" dirty="0" smtClean="0">
                <a:latin typeface="Baskerville Old Face" pitchFamily="18" charset="0"/>
              </a:rPr>
              <a:t>nable </a:t>
            </a:r>
            <a:r>
              <a:rPr lang="en-US" sz="2400" dirty="0">
                <a:latin typeface="Baskerville Old Face" pitchFamily="18" charset="0"/>
              </a:rPr>
              <a:t>the service providers to develop and extend its service to manage and handle this rapid growth in service demands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  <a:endParaRPr lang="en-US" sz="2400" b="1" i="1" kern="100" dirty="0" smtClean="0">
              <a:solidFill>
                <a:prstClr val="black"/>
              </a:solidFill>
              <a:latin typeface="Baskerville Old Face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kern="100" dirty="0" smtClean="0">
                <a:solidFill>
                  <a:srgbClr val="FF0000"/>
                </a:solidFill>
                <a:latin typeface="Baskerville Old Face" pitchFamily="18" charset="0"/>
                <a:ea typeface="Calibri" panose="020F0502020204030204" pitchFamily="34" charset="0"/>
                <a:cs typeface="Tahoma" panose="020B0604030504040204" pitchFamily="34" charset="0"/>
              </a:rPr>
              <a:t>Easy access: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Applications </a:t>
            </a:r>
            <a:r>
              <a:rPr lang="en-US" sz="2400" dirty="0">
                <a:latin typeface="Baskerville Old Face" pitchFamily="18" charset="0"/>
              </a:rPr>
              <a:t>well moves with </a:t>
            </a:r>
            <a:r>
              <a:rPr lang="en-US" sz="2400" dirty="0" smtClean="0">
                <a:latin typeface="Baskerville Old Face" pitchFamily="18" charset="0"/>
              </a:rPr>
              <a:t>the user.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Ease </a:t>
            </a:r>
            <a:r>
              <a:rPr lang="en-US" sz="2400" dirty="0">
                <a:latin typeface="Baskerville Old Face" pitchFamily="18" charset="0"/>
              </a:rPr>
              <a:t>of </a:t>
            </a:r>
            <a:r>
              <a:rPr lang="en-US" sz="2400" dirty="0" smtClean="0">
                <a:latin typeface="Baskerville Old Face" pitchFamily="18" charset="0"/>
              </a:rPr>
              <a:t>access.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Baskerville Old Face" pitchFamily="18" charset="0"/>
              </a:rPr>
              <a:t>Any </a:t>
            </a:r>
            <a:r>
              <a:rPr lang="en-US" sz="2400" dirty="0">
                <a:latin typeface="Baskerville Old Face" pitchFamily="18" charset="0"/>
              </a:rPr>
              <a:t>net-connected </a:t>
            </a:r>
            <a:r>
              <a:rPr lang="en-US" sz="2400" dirty="0" smtClean="0">
                <a:latin typeface="Baskerville Old Face" pitchFamily="18" charset="0"/>
              </a:rPr>
              <a:t>device.</a:t>
            </a:r>
            <a:endParaRPr lang="en-US" sz="2400" kern="100" dirty="0">
              <a:solidFill>
                <a:prstClr val="black"/>
              </a:solidFill>
              <a:latin typeface="Baskerville Old Face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1989B6F86CE48AD97A273B90B630B" ma:contentTypeVersion="1" ma:contentTypeDescription="Create a new document." ma:contentTypeScope="" ma:versionID="0484b6908e0fedf1f0bf87af664f87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A9385B-F66D-463D-A7A3-D89900ECEA99}"/>
</file>

<file path=customXml/itemProps2.xml><?xml version="1.0" encoding="utf-8"?>
<ds:datastoreItem xmlns:ds="http://schemas.openxmlformats.org/officeDocument/2006/customXml" ds:itemID="{5BFD2DA3-A124-43CE-A0F1-C0F4E7E8296F}"/>
</file>

<file path=customXml/itemProps3.xml><?xml version="1.0" encoding="utf-8"?>
<ds:datastoreItem xmlns:ds="http://schemas.openxmlformats.org/officeDocument/2006/customXml" ds:itemID="{8188ADCB-22A4-4C62-A4E3-D193981A14B5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936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PowerPoint Presentation</vt:lpstr>
      <vt:lpstr>What you think about Cloud computing ?</vt:lpstr>
      <vt:lpstr>Introduction </vt:lpstr>
      <vt:lpstr>Cloud Computing Definition</vt:lpstr>
      <vt:lpstr>More Simple</vt:lpstr>
      <vt:lpstr>Cloud Computing Service Providers  </vt:lpstr>
      <vt:lpstr>Cloud Computing Services</vt:lpstr>
      <vt:lpstr>Cloud Computing Features</vt:lpstr>
      <vt:lpstr>Cloud Computing Features (cont.)</vt:lpstr>
      <vt:lpstr>Cloud Computing Features (cont.)</vt:lpstr>
      <vt:lpstr>Cloud Computing Business Models</vt:lpstr>
      <vt:lpstr>Cloud Computing Business Models (cont.)</vt:lpstr>
      <vt:lpstr>Cloud Computing Types </vt:lpstr>
      <vt:lpstr>Cloud Computing Types </vt:lpstr>
      <vt:lpstr>Cloud Computing Types  (cont.)</vt:lpstr>
      <vt:lpstr>PowerPoint Presentation</vt:lpstr>
      <vt:lpstr>Public Clouds vs. Private Clouds</vt:lpstr>
      <vt:lpstr>Cloud Computing</vt:lpstr>
      <vt:lpstr>The Future of Cloud Computing</vt:lpstr>
      <vt:lpstr>PowerPoint Presentation</vt:lpstr>
      <vt:lpstr>PowerPoint Presentation</vt:lpstr>
      <vt:lpstr>Can cloud be green ??</vt:lpstr>
    </vt:vector>
  </TitlesOfParts>
  <Company>University of Brighton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Pc</cp:lastModifiedBy>
  <cp:revision>79</cp:revision>
  <cp:lastPrinted>2007-06-27T16:18:00Z</cp:lastPrinted>
  <dcterms:created xsi:type="dcterms:W3CDTF">2010-12-15T15:59:42Z</dcterms:created>
  <dcterms:modified xsi:type="dcterms:W3CDTF">2018-10-31T07:17:42Z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0x0101006951989B6F86CE48AD97A273B90B630B</vt:lpwstr>
  </property>
</Properties>
</file>